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6" r:id="rId2"/>
    <p:sldId id="258" r:id="rId3"/>
    <p:sldId id="267" r:id="rId4"/>
    <p:sldId id="269" r:id="rId5"/>
    <p:sldId id="270" r:id="rId6"/>
    <p:sldId id="271" r:id="rId7"/>
    <p:sldId id="275" r:id="rId8"/>
    <p:sldId id="272" r:id="rId9"/>
    <p:sldId id="273" r:id="rId10"/>
    <p:sldId id="274" r:id="rId11"/>
    <p:sldId id="277" r:id="rId12"/>
    <p:sldId id="278" r:id="rId13"/>
    <p:sldId id="279" r:id="rId14"/>
    <p:sldId id="280" r:id="rId15"/>
    <p:sldId id="281" r:id="rId16"/>
    <p:sldId id="284" r:id="rId17"/>
    <p:sldId id="285" r:id="rId18"/>
    <p:sldId id="286" r:id="rId19"/>
    <p:sldId id="283" r:id="rId20"/>
    <p:sldId id="287" r:id="rId21"/>
    <p:sldId id="289" r:id="rId22"/>
    <p:sldId id="288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F5BB6"/>
    <a:srgbClr val="F446A1"/>
    <a:srgbClr val="FF0066"/>
    <a:srgbClr val="EC9C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1031" autoAdjust="0"/>
  </p:normalViewPr>
  <p:slideViewPr>
    <p:cSldViewPr snapToGrid="0">
      <p:cViewPr varScale="1">
        <p:scale>
          <a:sx n="61" d="100"/>
          <a:sy n="61" d="100"/>
        </p:scale>
        <p:origin x="88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P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881A1C-7F0C-4A3B-A4FF-F37C7C6D9B2A}" type="datetimeFigureOut">
              <a:rPr lang="en-PH" smtClean="0"/>
              <a:t>03/09/2022</a:t>
            </a:fld>
            <a:endParaRPr lang="en-P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P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EF1F9E-B849-43DF-A895-CF44E7E3AC3D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1217009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!DOCTYPE</a:t>
            </a:r>
            <a:r>
              <a:rPr lang="en-US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 html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lang="en-US" dirty="0"/>
            </a:b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lang="en-US" dirty="0"/>
            </a:b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lang="en-US" dirty="0"/>
            </a:b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Page Title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/title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lang="en-US" dirty="0"/>
            </a:b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/head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lang="en-US" dirty="0"/>
            </a:b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lang="en-US" dirty="0"/>
            </a:br>
            <a:br>
              <a:rPr lang="en-US" dirty="0"/>
            </a:b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This is a Heading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/h1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lang="en-US" dirty="0"/>
            </a:b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This is a paragraph.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/p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lang="en-US" dirty="0"/>
            </a:br>
            <a:br>
              <a:rPr lang="en-US" dirty="0"/>
            </a:b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/body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lang="en-US" dirty="0"/>
            </a:b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/html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EF1F9E-B849-43DF-A895-CF44E7E3AC3D}" type="slidenum">
              <a:rPr lang="en-PH" smtClean="0"/>
              <a:t>10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3004877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None/>
            </a:pPr>
            <a:endParaRPr lang="en-US" b="0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EF1F9E-B849-43DF-A895-CF44E7E3AC3D}" type="slidenum">
              <a:rPr lang="en-PH" smtClean="0"/>
              <a:t>20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3635237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None/>
            </a:pPr>
            <a:endParaRPr lang="en-US" b="0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EF1F9E-B849-43DF-A895-CF44E7E3AC3D}" type="slidenum">
              <a:rPr lang="en-PH" smtClean="0"/>
              <a:t>22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0400932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HTML headings are titles or subtitles that you want to display on a webpage.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EF1F9E-B849-43DF-A895-CF44E7E3AC3D}" type="slidenum">
              <a:rPr lang="en-PH" smtClean="0"/>
              <a:t>11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1787828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The HTML &lt;p&gt; element defines a paragraph.</a:t>
            </a:r>
          </a:p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A paragraph always starts on a new line, and browsers automatically add some white space (a margin) before and after a paragraph.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EF1F9E-B849-43DF-A895-CF44E7E3AC3D}" type="slidenum">
              <a:rPr lang="en-PH" smtClean="0"/>
              <a:t>12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2889076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A table in HTML </a:t>
            </a:r>
            <a:r>
              <a:rPr lang="en-US" b="1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consists of table cells inside rows and columns</a:t>
            </a: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 </a:t>
            </a:r>
            <a:r>
              <a:rPr lang="en-US" b="1" i="0" u="sng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Each table cell is defined by a </a:t>
            </a:r>
            <a:r>
              <a:rPr lang="en-US" b="1" u="sng" dirty="0"/>
              <a:t>&lt;td&gt;</a:t>
            </a:r>
            <a:r>
              <a:rPr lang="en-US" b="1" i="0" u="sng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and a </a:t>
            </a:r>
            <a:r>
              <a:rPr lang="en-US" b="1" u="sng" dirty="0"/>
              <a:t>&lt;/td&gt;</a:t>
            </a:r>
            <a:r>
              <a:rPr lang="en-US" b="1" i="0" u="sng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tag</a:t>
            </a: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 </a:t>
            </a:r>
            <a:r>
              <a:rPr lang="en-US" b="1" dirty="0"/>
              <a:t>td</a:t>
            </a:r>
            <a:r>
              <a:rPr lang="en-US" b="1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stands for table data</a:t>
            </a: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 Each table row starts with a</a:t>
            </a:r>
            <a:r>
              <a:rPr lang="en-US" b="1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</a:t>
            </a:r>
            <a:r>
              <a:rPr lang="en-US" b="1" dirty="0"/>
              <a:t>&lt;tr&gt;</a:t>
            </a:r>
            <a:r>
              <a:rPr lang="en-US" b="1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and ends with a </a:t>
            </a:r>
            <a:r>
              <a:rPr lang="en-US" b="1" dirty="0"/>
              <a:t>&lt;/tr&gt;</a:t>
            </a:r>
            <a:r>
              <a:rPr lang="en-US" b="1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tag</a:t>
            </a: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 </a:t>
            </a:r>
            <a:r>
              <a:rPr lang="en-US" b="1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Sometimes you want your cells to be headers. In those cases use the </a:t>
            </a:r>
            <a:r>
              <a:rPr lang="en-US" b="1" dirty="0"/>
              <a:t>&lt;</a:t>
            </a:r>
            <a:r>
              <a:rPr lang="en-US" b="1" dirty="0" err="1"/>
              <a:t>th</a:t>
            </a:r>
            <a:r>
              <a:rPr lang="en-US" b="1" dirty="0"/>
              <a:t>&gt;</a:t>
            </a:r>
            <a:r>
              <a:rPr lang="en-US" b="1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</a:t>
            </a: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tag instead of the </a:t>
            </a:r>
            <a:r>
              <a:rPr lang="en-US" dirty="0"/>
              <a:t>&lt;td&gt;</a:t>
            </a: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tag</a:t>
            </a:r>
          </a:p>
          <a:p>
            <a:pPr algn="l"/>
            <a:endParaRPr lang="en-US" b="0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&lt;!DOCTYPE html&gt;</a:t>
            </a:r>
          </a:p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&lt;html&gt;</a:t>
            </a:r>
          </a:p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&lt;style&gt;</a:t>
            </a:r>
          </a:p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table,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th</a:t>
            </a: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, td {</a:t>
            </a:r>
          </a:p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 border:1px solid black;</a:t>
            </a:r>
          </a:p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}</a:t>
            </a:r>
          </a:p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&lt;/style&gt;</a:t>
            </a:r>
          </a:p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&lt;body&gt;</a:t>
            </a:r>
          </a:p>
          <a:p>
            <a:pPr algn="l"/>
            <a:endParaRPr lang="en-US" b="0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&lt;h2&gt;A basic HTML table&lt;/h2&gt;</a:t>
            </a:r>
          </a:p>
          <a:p>
            <a:pPr algn="l"/>
            <a:endParaRPr lang="en-US" b="0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&lt;table style="width:100%"&gt;</a:t>
            </a:r>
          </a:p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 &lt;tr&gt;</a:t>
            </a:r>
          </a:p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   &lt;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th</a:t>
            </a: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&gt;Company&lt;/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th</a:t>
            </a: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&gt;</a:t>
            </a:r>
          </a:p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   &lt;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th</a:t>
            </a: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&gt;Contact&lt;/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th</a:t>
            </a: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&gt;</a:t>
            </a:r>
          </a:p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   &lt;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th</a:t>
            </a: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&gt;Country&lt;/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th</a:t>
            </a: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&gt;</a:t>
            </a:r>
          </a:p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 &lt;/tr&gt;</a:t>
            </a:r>
          </a:p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 &lt;tr&gt;</a:t>
            </a:r>
          </a:p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   &lt;td&gt;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Alfreds</a:t>
            </a: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Futterkiste</a:t>
            </a: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&lt;/td&gt;</a:t>
            </a:r>
          </a:p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   &lt;td&gt;Maria Anders&lt;/td&gt;</a:t>
            </a:r>
          </a:p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   &lt;td&gt;Germany&lt;/td&gt;</a:t>
            </a:r>
          </a:p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 &lt;/tr&gt;</a:t>
            </a:r>
          </a:p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 &lt;tr&gt;</a:t>
            </a:r>
          </a:p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   &lt;td&gt;Centro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comercial</a:t>
            </a: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Moctezuma&lt;/td&gt;</a:t>
            </a:r>
          </a:p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   &lt;td&gt;Francisco Chang&lt;/td&gt;</a:t>
            </a:r>
          </a:p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   &lt;td&gt;Mexico&lt;/td&gt;</a:t>
            </a:r>
          </a:p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 &lt;/tr&gt;</a:t>
            </a:r>
          </a:p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&lt;/table&gt;</a:t>
            </a:r>
          </a:p>
          <a:p>
            <a:pPr algn="l"/>
            <a:endParaRPr lang="en-US" b="0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&lt;p&gt;To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undestand</a:t>
            </a: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the example better, we have added borders to the table.&lt;/p&gt;</a:t>
            </a:r>
          </a:p>
          <a:p>
            <a:pPr algn="l"/>
            <a:endParaRPr lang="en-US" b="0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&lt;/body&gt;</a:t>
            </a:r>
          </a:p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&lt;/html&gt;</a:t>
            </a:r>
          </a:p>
          <a:p>
            <a:pPr algn="l"/>
            <a:endParaRPr lang="en-US" b="0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EF1F9E-B849-43DF-A895-CF44E7E3AC3D}" type="slidenum">
              <a:rPr lang="en-PH" smtClean="0"/>
              <a:t>13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8110637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HTML lists allow web developers to group a set of related items in lists.</a:t>
            </a:r>
            <a:endParaRPr lang="it-IT" b="0" i="0" dirty="0">
              <a:solidFill>
                <a:srgbClr val="0000CD"/>
              </a:solidFill>
              <a:effectLst/>
              <a:latin typeface="Consolas" panose="020B0609020204030204" pitchFamily="49" charset="0"/>
            </a:endParaRPr>
          </a:p>
          <a:p>
            <a:pPr algn="l"/>
            <a:endParaRPr lang="it-IT" b="0" i="0" dirty="0">
              <a:solidFill>
                <a:srgbClr val="0000CD"/>
              </a:solidFill>
              <a:effectLst/>
              <a:latin typeface="Consolas" panose="020B0609020204030204" pitchFamily="49" charset="0"/>
            </a:endParaRPr>
          </a:p>
          <a:p>
            <a:pPr algn="l"/>
            <a:r>
              <a:rPr lang="it-IT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it-IT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lang="it-IT" dirty="0"/>
            </a:br>
            <a:r>
              <a:rPr lang="it-IT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it-IT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it-IT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it-IT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Coffee</a:t>
            </a:r>
            <a:r>
              <a:rPr lang="it-IT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/li</a:t>
            </a:r>
            <a:r>
              <a:rPr lang="it-IT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lang="it-IT" dirty="0"/>
            </a:br>
            <a:r>
              <a:rPr lang="it-IT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it-IT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it-IT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it-IT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Tea</a:t>
            </a:r>
            <a:r>
              <a:rPr lang="it-IT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/li</a:t>
            </a:r>
            <a:r>
              <a:rPr lang="it-IT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lang="it-IT" dirty="0"/>
            </a:br>
            <a:r>
              <a:rPr lang="it-IT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it-IT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it-IT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it-IT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Milk</a:t>
            </a:r>
            <a:r>
              <a:rPr lang="it-IT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/li</a:t>
            </a:r>
            <a:r>
              <a:rPr lang="it-IT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lang="it-IT" dirty="0"/>
            </a:br>
            <a:r>
              <a:rPr lang="it-IT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/ul</a:t>
            </a:r>
            <a:r>
              <a:rPr lang="it-IT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pPr algn="l"/>
            <a:endParaRPr lang="it-IT" b="0" i="0" dirty="0">
              <a:solidFill>
                <a:srgbClr val="0000CD"/>
              </a:solidFill>
              <a:effectLst/>
              <a:latin typeface="Consolas" panose="020B0609020204030204" pitchFamily="49" charset="0"/>
            </a:endParaRPr>
          </a:p>
          <a:p>
            <a:pPr algn="l"/>
            <a:r>
              <a:rPr lang="it-IT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ol</a:t>
            </a:r>
            <a:r>
              <a:rPr lang="it-IT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lang="it-IT" dirty="0"/>
            </a:br>
            <a:r>
              <a:rPr lang="it-IT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it-IT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it-IT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it-IT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Coffee</a:t>
            </a:r>
            <a:r>
              <a:rPr lang="it-IT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/li</a:t>
            </a:r>
            <a:r>
              <a:rPr lang="it-IT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lang="it-IT" dirty="0"/>
            </a:br>
            <a:r>
              <a:rPr lang="it-IT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it-IT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it-IT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it-IT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Tea</a:t>
            </a:r>
            <a:r>
              <a:rPr lang="it-IT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/li</a:t>
            </a:r>
            <a:r>
              <a:rPr lang="it-IT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lang="it-IT" dirty="0"/>
            </a:br>
            <a:r>
              <a:rPr lang="it-IT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it-IT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it-IT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it-IT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Milk</a:t>
            </a:r>
            <a:r>
              <a:rPr lang="it-IT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/li</a:t>
            </a:r>
            <a:r>
              <a:rPr lang="it-IT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lang="it-IT" dirty="0"/>
            </a:br>
            <a:r>
              <a:rPr lang="it-IT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/ol</a:t>
            </a:r>
            <a:r>
              <a:rPr lang="it-IT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b="0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EF1F9E-B849-43DF-A895-CF44E7E3AC3D}" type="slidenum">
              <a:rPr lang="en-PH" smtClean="0"/>
              <a:t>14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1378729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A block-level element always starts on a new line, and the browsers automatically add some space (a margin) before and after the element.</a:t>
            </a:r>
          </a:p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A block-level element always takes up the full width available (stretches out to the left and right as far as it can).</a:t>
            </a:r>
          </a:p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-----</a:t>
            </a:r>
          </a:p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An inline element does not start on a new line.</a:t>
            </a:r>
          </a:p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An inline element only takes up as much width as necessary.</a:t>
            </a:r>
          </a:p>
          <a:p>
            <a:pPr algn="l"/>
            <a:endParaRPr lang="en-US" b="0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CODE:</a:t>
            </a:r>
          </a:p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&lt;p style="border: 1px solid black"&gt;Hello World&lt;/p&gt;</a:t>
            </a:r>
          </a:p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&lt;div style="border: 1px solid black"&gt;Hello World&lt;/div&gt;</a:t>
            </a:r>
          </a:p>
          <a:p>
            <a:pPr algn="l"/>
            <a:endParaRPr lang="en-US" b="0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&lt;p&gt;This is an inline span &lt;span style="border: 1px solid black"&gt;Hello World&lt;/span&gt; element inside a paragraph.&lt;/p&gt;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EF1F9E-B849-43DF-A895-CF44E7E3AC3D}" type="slidenum">
              <a:rPr lang="en-PH" smtClean="0"/>
              <a:t>15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7247270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All HTML elements can have </a:t>
            </a:r>
            <a:r>
              <a:rPr lang="en-US" b="1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attributes</a:t>
            </a:r>
            <a:endParaRPr lang="en-US" b="0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Attributes provide </a:t>
            </a:r>
            <a:r>
              <a:rPr lang="en-US" b="1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additional information</a:t>
            </a: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about elements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Attributes are always specified in </a:t>
            </a:r>
            <a:r>
              <a:rPr lang="en-US" b="1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the start tag</a:t>
            </a:r>
            <a:endParaRPr lang="en-US" b="0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Attributes usually come in name/value pairs like: </a:t>
            </a:r>
            <a:r>
              <a:rPr lang="en-US" b="1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name="value“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b="1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  <a:p>
            <a:pPr algn="l">
              <a:buFont typeface="Arial" panose="020B0604020202020204" pitchFamily="34" charset="0"/>
              <a:buNone/>
            </a:pPr>
            <a:r>
              <a:rPr lang="en-US" b="1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-----</a:t>
            </a:r>
          </a:p>
          <a:p>
            <a:pPr algn="l">
              <a:buFont typeface="Arial" panose="020B0604020202020204" pitchFamily="34" charset="0"/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&lt;a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href</a:t>
            </a: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="https://www.w3schools.com"&gt;Visit W3Schools&lt;/a&gt;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EF1F9E-B849-43DF-A895-CF44E7E3AC3D}" type="slidenum">
              <a:rPr lang="en-PH" smtClean="0"/>
              <a:t>16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2006327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The </a:t>
            </a:r>
            <a:r>
              <a:rPr lang="en-US" dirty="0"/>
              <a:t>id</a:t>
            </a: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attribute specifies a unique id for an HTML element. The value of the </a:t>
            </a:r>
            <a:r>
              <a:rPr lang="en-US" dirty="0"/>
              <a:t>id</a:t>
            </a: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attribute must be unique within the HTML document.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EF1F9E-B849-43DF-A895-CF44E7E3AC3D}" type="slidenum">
              <a:rPr lang="en-PH" smtClean="0"/>
              <a:t>17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0831164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The HTML class attribute is used to specify a class for an HTML element.</a:t>
            </a:r>
          </a:p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Multiple HTML elements can share the same class.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EF1F9E-B849-43DF-A895-CF44E7E3AC3D}" type="slidenum">
              <a:rPr lang="en-PH" smtClean="0"/>
              <a:t>18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7056976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D31FC-48A8-031D-98B5-B4128FEDA2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BA35DB-3136-243A-739C-AB2CC4B7FB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855460-655A-160F-1BCC-6A214A9408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D2DCD-933D-445D-A5F8-7F9F89766C6D}" type="datetimeFigureOut">
              <a:rPr lang="en-PH" smtClean="0"/>
              <a:t>03/09/2022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D3F78D-4BFD-C189-8DB0-0DF7036AD1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3A5150-DFAC-4F7C-2B63-0D70E00BED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1B001-3E4A-4A7A-B538-A11717EB32E8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1172533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7EA69B-78C9-1FDF-35CA-FBC1F8105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4504F9A-775A-029E-0139-E9012423EB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46533A-43B5-FFCC-8F2F-298691AF7B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D2DCD-933D-445D-A5F8-7F9F89766C6D}" type="datetimeFigureOut">
              <a:rPr lang="en-PH" smtClean="0"/>
              <a:t>03/09/2022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81FA54-D97E-CAA4-EC8A-27BBC4E44F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39D062-A35F-1910-9BED-E1B94C4017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1B001-3E4A-4A7A-B538-A11717EB32E8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5896275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90AAADA-AC27-8D38-11B6-D7EA64A9E0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562E00-6A73-5E04-00A3-60A38E6B0C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0D07CA-A7EC-A7C8-4AC9-2D73B0F678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D2DCD-933D-445D-A5F8-7F9F89766C6D}" type="datetimeFigureOut">
              <a:rPr lang="en-PH" smtClean="0"/>
              <a:t>03/09/2022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12F2F5-5DD4-D81F-C106-B7B2A82C03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6A66FF-CFE3-71BD-11CC-C98D843B13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1B001-3E4A-4A7A-B538-A11717EB32E8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026501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88D3FF-F73C-CF00-F41D-A3060A583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CADCED-14AE-3868-18C3-E8D898D031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F7446D-899F-6283-76A7-011259D049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D2DCD-933D-445D-A5F8-7F9F89766C6D}" type="datetimeFigureOut">
              <a:rPr lang="en-PH" smtClean="0"/>
              <a:t>03/09/2022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B1C43A-8935-5F0A-CEF9-077CA6C56B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1AC284-F752-05CB-A363-F86D195965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1B001-3E4A-4A7A-B538-A11717EB32E8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8036255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A53615-852A-1BB8-9FE2-F6A9F10EC1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DB8B09-F6BA-BBF6-BF8D-934A1AB35F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442943-D690-593A-439C-0E8FFB5EBC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D2DCD-933D-445D-A5F8-7F9F89766C6D}" type="datetimeFigureOut">
              <a:rPr lang="en-PH" smtClean="0"/>
              <a:t>03/09/2022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915EC8-1E3F-A1C6-D65F-CD5B4614BD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3D7B5C-FAC6-F4A5-8985-F25C8DF6E4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1B001-3E4A-4A7A-B538-A11717EB32E8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2241719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1AB5F-EA7A-DD36-FF65-9844FB986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0FEE7C-C578-8862-0F2C-E040602717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956A34-1A96-EDE0-67A5-569DDC70DE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72BD90-CFD5-A6BD-F32A-A567D3795D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D2DCD-933D-445D-A5F8-7F9F89766C6D}" type="datetimeFigureOut">
              <a:rPr lang="en-PH" smtClean="0"/>
              <a:t>03/09/2022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DA7D57-A0E8-CA6A-B54D-E8E0249391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2FE991-2604-2711-9831-A18541068D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1B001-3E4A-4A7A-B538-A11717EB32E8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1889004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F7B0E-847F-051C-2F61-0B2194E81D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24CB40-2D15-4C0A-30C2-6C5958F8EF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D6EC84-80F8-5A18-FC94-D07F20C73D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E64290-0A73-3493-4EEC-56666B6BCC5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602F0FF-A0D9-F0BE-88D1-4E65F682CF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00BA13C-2A95-5573-CB60-955C1AD56F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D2DCD-933D-445D-A5F8-7F9F89766C6D}" type="datetimeFigureOut">
              <a:rPr lang="en-PH" smtClean="0"/>
              <a:t>03/09/2022</a:t>
            </a:fld>
            <a:endParaRPr lang="en-P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BA858A7-5BFB-2FB7-20F8-A5CC3DB338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92AF873-29EA-7274-ADFD-E3A56FF38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1B001-3E4A-4A7A-B538-A11717EB32E8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7259143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352B38-B444-DFA7-F4E0-CAA7511FAC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92A0678-9407-ABAD-3077-DF32188F1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D2DCD-933D-445D-A5F8-7F9F89766C6D}" type="datetimeFigureOut">
              <a:rPr lang="en-PH" smtClean="0"/>
              <a:t>03/09/2022</a:t>
            </a:fld>
            <a:endParaRPr lang="en-P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96AFD9-8E0F-30AE-B826-91089159C2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D5C98C-3F5A-DB66-0EA5-C90F1E100F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1B001-3E4A-4A7A-B538-A11717EB32E8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9682236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2B321DC-AE6D-275A-0DAA-452DA4BEFF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D2DCD-933D-445D-A5F8-7F9F89766C6D}" type="datetimeFigureOut">
              <a:rPr lang="en-PH" smtClean="0"/>
              <a:t>03/09/2022</a:t>
            </a:fld>
            <a:endParaRPr lang="en-P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F9DE09F-DADB-3B74-CEAF-AA18B11080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E22949-12AC-9BC3-83B6-E4822CD07D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1B001-3E4A-4A7A-B538-A11717EB32E8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2976786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9A2ACF-4442-3378-A6F9-7038E8DD27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01349-011B-F34F-522F-381E645628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76042D-9449-8918-7F78-D1AF75C103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8B466F-C4D9-EFA5-74CD-27CAF63EF2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D2DCD-933D-445D-A5F8-7F9F89766C6D}" type="datetimeFigureOut">
              <a:rPr lang="en-PH" smtClean="0"/>
              <a:t>03/09/2022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203597-6ABB-E648-AACF-CBF11D7718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3A668D-5A78-D68D-5BE3-187D9D703A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1B001-3E4A-4A7A-B538-A11717EB32E8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5588560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6AAE7B-B3B5-CFDF-1A10-BEA55E3AD0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5AEA8AB-B3C8-290C-1DA0-F8336A65DF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C1E98A-000D-D64C-0976-96FCD2E82B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4E3DD7-0822-C66C-F6CF-5EE147D6C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D2DCD-933D-445D-A5F8-7F9F89766C6D}" type="datetimeFigureOut">
              <a:rPr lang="en-PH" smtClean="0"/>
              <a:t>03/09/2022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321FE2-4483-7561-7A14-3FCABC4BB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C11308-8AC2-FFED-5FCD-94290778F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1B001-3E4A-4A7A-B538-A11717EB32E8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8179723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FB044C1-6DC8-D396-F775-175EAF433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07B605-A9D0-87E6-1590-BA58E7207E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E2DCDA-6197-4204-9CE8-1DA2B03EF05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6D2DCD-933D-445D-A5F8-7F9F89766C6D}" type="datetimeFigureOut">
              <a:rPr lang="en-PH" smtClean="0"/>
              <a:t>03/09/2022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753016-222B-AEDD-AF38-7CC2C80AF7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3FF26A-E05A-5594-C2EB-C7080BFE8B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A1B001-3E4A-4A7A-B538-A11717EB32E8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5892871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gif"/><Relationship Id="rId4" Type="http://schemas.openxmlformats.org/officeDocument/2006/relationships/image" Target="../media/image25.gi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E1A5F3E6-8FF7-6A45-6868-4F6A597D8820}"/>
              </a:ext>
            </a:extLst>
          </p:cNvPr>
          <p:cNvSpPr/>
          <p:nvPr/>
        </p:nvSpPr>
        <p:spPr>
          <a:xfrm>
            <a:off x="3672136" y="1176020"/>
            <a:ext cx="4847729" cy="4505960"/>
          </a:xfrm>
          <a:prstGeom prst="ellipse">
            <a:avLst/>
          </a:prstGeom>
          <a:solidFill>
            <a:srgbClr val="EC9C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E7A95C-12AB-A021-4B40-A62CC1BD87D4}"/>
              </a:ext>
            </a:extLst>
          </p:cNvPr>
          <p:cNvSpPr txBox="1"/>
          <p:nvPr/>
        </p:nvSpPr>
        <p:spPr>
          <a:xfrm>
            <a:off x="2543176" y="2240429"/>
            <a:ext cx="710564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raphik Bold" panose="020B0803030202060203" pitchFamily="34" charset="0"/>
              </a:rPr>
              <a:t>DATA SCIENCE BOOTCAMP</a:t>
            </a:r>
            <a:endParaRPr lang="en-PH" sz="6000" b="1" dirty="0">
              <a:solidFill>
                <a:schemeClr val="tx1">
                  <a:lumMod val="75000"/>
                  <a:lumOff val="25000"/>
                </a:schemeClr>
              </a:solidFill>
              <a:latin typeface="Graphik Bold" panose="020B080303020206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872126-FDAA-561F-078A-289F580EAE47}"/>
              </a:ext>
            </a:extLst>
          </p:cNvPr>
          <p:cNvSpPr txBox="1"/>
          <p:nvPr/>
        </p:nvSpPr>
        <p:spPr>
          <a:xfrm>
            <a:off x="2543176" y="4278779"/>
            <a:ext cx="71056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raphik Bold" panose="020B0803030202060203" pitchFamily="34" charset="0"/>
              </a:rPr>
              <a:t>Session 7: Introduction to Web Scraping and API</a:t>
            </a:r>
            <a:endParaRPr lang="en-PH" sz="1600" b="1" dirty="0">
              <a:solidFill>
                <a:schemeClr val="tx1">
                  <a:lumMod val="75000"/>
                  <a:lumOff val="25000"/>
                </a:schemeClr>
              </a:solidFill>
              <a:latin typeface="Graphik Bold" panose="020B080303020206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A7D0F9-FAF2-03E1-BCAA-8BCBC38BEA4C}"/>
              </a:ext>
            </a:extLst>
          </p:cNvPr>
          <p:cNvSpPr txBox="1"/>
          <p:nvPr/>
        </p:nvSpPr>
        <p:spPr>
          <a:xfrm>
            <a:off x="92869" y="6558290"/>
            <a:ext cx="7586662" cy="26161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raphik Light" panose="020B0403030202060203" pitchFamily="34" charset="0"/>
              </a:rPr>
              <a:t>Copyright © 2020 Exceed Philippines. All rights reserved</a:t>
            </a:r>
            <a:endParaRPr lang="en-PH" sz="1100" b="1" dirty="0">
              <a:solidFill>
                <a:schemeClr val="tx1">
                  <a:lumMod val="75000"/>
                  <a:lumOff val="25000"/>
                </a:schemeClr>
              </a:solidFill>
              <a:latin typeface="Graphik Light" panose="020B040303020206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94461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9F01188-B500-E009-D841-C2E8284E47BE}"/>
              </a:ext>
            </a:extLst>
          </p:cNvPr>
          <p:cNvSpPr/>
          <p:nvPr/>
        </p:nvSpPr>
        <p:spPr>
          <a:xfrm>
            <a:off x="0" y="0"/>
            <a:ext cx="12192000" cy="1657350"/>
          </a:xfrm>
          <a:prstGeom prst="rect">
            <a:avLst/>
          </a:prstGeom>
          <a:solidFill>
            <a:srgbClr val="EC9C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1F2767-0B2A-F4BE-FAF1-D7269FECF7FF}"/>
              </a:ext>
            </a:extLst>
          </p:cNvPr>
          <p:cNvSpPr txBox="1"/>
          <p:nvPr/>
        </p:nvSpPr>
        <p:spPr>
          <a:xfrm>
            <a:off x="1933208" y="408517"/>
            <a:ext cx="83865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raphik Bold" panose="020B0803030202060203" pitchFamily="34" charset="0"/>
              </a:rPr>
              <a:t>HTML Example</a:t>
            </a:r>
            <a:endParaRPr lang="en-PH" sz="4800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Graphik Bold" panose="020B080303020206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CCF3C0-86CA-72CA-0E21-A942BB02EF59}"/>
              </a:ext>
            </a:extLst>
          </p:cNvPr>
          <p:cNvSpPr txBox="1"/>
          <p:nvPr/>
        </p:nvSpPr>
        <p:spPr>
          <a:xfrm>
            <a:off x="92869" y="6558290"/>
            <a:ext cx="7586662" cy="26161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raphik Light" panose="020B0403030202060203" pitchFamily="34" charset="0"/>
              </a:rPr>
              <a:t>Copyright © 2020 Exceed Philippines. All rights reserved</a:t>
            </a:r>
            <a:endParaRPr lang="en-PH" sz="1100" b="1" dirty="0">
              <a:solidFill>
                <a:schemeClr val="tx1">
                  <a:lumMod val="75000"/>
                  <a:lumOff val="25000"/>
                </a:schemeClr>
              </a:solidFill>
              <a:latin typeface="Graphik Light" panose="020B04030302020602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8A44EBD-3997-C8BB-81E7-73CAA327FBBD}"/>
              </a:ext>
            </a:extLst>
          </p:cNvPr>
          <p:cNvSpPr txBox="1"/>
          <p:nvPr/>
        </p:nvSpPr>
        <p:spPr>
          <a:xfrm>
            <a:off x="5800724" y="6426369"/>
            <a:ext cx="57054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Graphik Light" panose="020B0403030202060203" pitchFamily="34" charset="0"/>
              </a:rPr>
              <a:t>https://www.w3schools.com/html/</a:t>
            </a:r>
            <a:endParaRPr lang="en-PH" sz="1600" b="1" i="1" dirty="0">
              <a:solidFill>
                <a:schemeClr val="tx1">
                  <a:lumMod val="75000"/>
                  <a:lumOff val="25000"/>
                </a:schemeClr>
              </a:solidFill>
              <a:latin typeface="Graphik Light" panose="020B04030302020602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2B581BA-1DB7-32D7-D8DC-2BDA35CE366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62" t="17614" b="4735"/>
          <a:stretch/>
        </p:blipFill>
        <p:spPr>
          <a:xfrm>
            <a:off x="3429000" y="1905000"/>
            <a:ext cx="5334000" cy="390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1397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9F01188-B500-E009-D841-C2E8284E47BE}"/>
              </a:ext>
            </a:extLst>
          </p:cNvPr>
          <p:cNvSpPr/>
          <p:nvPr/>
        </p:nvSpPr>
        <p:spPr>
          <a:xfrm>
            <a:off x="0" y="0"/>
            <a:ext cx="12192000" cy="1657350"/>
          </a:xfrm>
          <a:prstGeom prst="rect">
            <a:avLst/>
          </a:prstGeom>
          <a:solidFill>
            <a:srgbClr val="EC9C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1F2767-0B2A-F4BE-FAF1-D7269FECF7FF}"/>
              </a:ext>
            </a:extLst>
          </p:cNvPr>
          <p:cNvSpPr txBox="1"/>
          <p:nvPr/>
        </p:nvSpPr>
        <p:spPr>
          <a:xfrm>
            <a:off x="1933208" y="408517"/>
            <a:ext cx="83865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raphik Bold" panose="020B0803030202060203" pitchFamily="34" charset="0"/>
              </a:rPr>
              <a:t>HTML Example - Headings</a:t>
            </a:r>
            <a:endParaRPr lang="en-PH" sz="4800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Graphik Bold" panose="020B080303020206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CCF3C0-86CA-72CA-0E21-A942BB02EF59}"/>
              </a:ext>
            </a:extLst>
          </p:cNvPr>
          <p:cNvSpPr txBox="1"/>
          <p:nvPr/>
        </p:nvSpPr>
        <p:spPr>
          <a:xfrm>
            <a:off x="92869" y="6558290"/>
            <a:ext cx="7586662" cy="26161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raphik Light" panose="020B0403030202060203" pitchFamily="34" charset="0"/>
              </a:rPr>
              <a:t>Copyright © 2020 Exceed Philippines. All rights reserved</a:t>
            </a:r>
            <a:endParaRPr lang="en-PH" sz="1100" b="1" dirty="0">
              <a:solidFill>
                <a:schemeClr val="tx1">
                  <a:lumMod val="75000"/>
                  <a:lumOff val="25000"/>
                </a:schemeClr>
              </a:solidFill>
              <a:latin typeface="Graphik Light" panose="020B04030302020602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8A44EBD-3997-C8BB-81E7-73CAA327FBBD}"/>
              </a:ext>
            </a:extLst>
          </p:cNvPr>
          <p:cNvSpPr txBox="1"/>
          <p:nvPr/>
        </p:nvSpPr>
        <p:spPr>
          <a:xfrm>
            <a:off x="5800724" y="6426369"/>
            <a:ext cx="57054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Graphik Light" panose="020B0403030202060203" pitchFamily="34" charset="0"/>
              </a:rPr>
              <a:t>https://www.w3schools.com/html/</a:t>
            </a:r>
            <a:endParaRPr lang="en-PH" sz="1600" b="1" i="1" dirty="0">
              <a:solidFill>
                <a:schemeClr val="tx1">
                  <a:lumMod val="75000"/>
                  <a:lumOff val="25000"/>
                </a:schemeClr>
              </a:solidFill>
              <a:latin typeface="Graphik Light" panose="020B04030302020602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2B581BA-1DB7-32D7-D8DC-2BDA35CE366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62" t="17614" b="4735"/>
          <a:stretch/>
        </p:blipFill>
        <p:spPr>
          <a:xfrm>
            <a:off x="685800" y="1905000"/>
            <a:ext cx="5334000" cy="39052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12AE6F4-5D20-FEC8-B7AF-04D374925D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1982" y="1694629"/>
            <a:ext cx="3971925" cy="416242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75E4820-BBE0-8F1C-2674-79C103738572}"/>
              </a:ext>
            </a:extLst>
          </p:cNvPr>
          <p:cNvSpPr/>
          <p:nvPr/>
        </p:nvSpPr>
        <p:spPr>
          <a:xfrm>
            <a:off x="662152" y="4141076"/>
            <a:ext cx="3300248" cy="36786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30B8B29-D788-189A-3A35-A88A798BA4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79889" y="2765370"/>
            <a:ext cx="2809875" cy="210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1572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9F01188-B500-E009-D841-C2E8284E47BE}"/>
              </a:ext>
            </a:extLst>
          </p:cNvPr>
          <p:cNvSpPr/>
          <p:nvPr/>
        </p:nvSpPr>
        <p:spPr>
          <a:xfrm>
            <a:off x="0" y="0"/>
            <a:ext cx="12192000" cy="1657350"/>
          </a:xfrm>
          <a:prstGeom prst="rect">
            <a:avLst/>
          </a:prstGeom>
          <a:solidFill>
            <a:srgbClr val="EC9C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1F2767-0B2A-F4BE-FAF1-D7269FECF7FF}"/>
              </a:ext>
            </a:extLst>
          </p:cNvPr>
          <p:cNvSpPr txBox="1"/>
          <p:nvPr/>
        </p:nvSpPr>
        <p:spPr>
          <a:xfrm>
            <a:off x="1933208" y="408517"/>
            <a:ext cx="83865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raphik Bold" panose="020B0803030202060203" pitchFamily="34" charset="0"/>
              </a:rPr>
              <a:t>HTML Example - Paragraph</a:t>
            </a:r>
            <a:endParaRPr lang="en-PH" sz="4800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Graphik Bold" panose="020B080303020206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CCF3C0-86CA-72CA-0E21-A942BB02EF59}"/>
              </a:ext>
            </a:extLst>
          </p:cNvPr>
          <p:cNvSpPr txBox="1"/>
          <p:nvPr/>
        </p:nvSpPr>
        <p:spPr>
          <a:xfrm>
            <a:off x="92869" y="6558290"/>
            <a:ext cx="7586662" cy="26161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raphik Light" panose="020B0403030202060203" pitchFamily="34" charset="0"/>
              </a:rPr>
              <a:t>Copyright © 2020 Exceed Philippines. All rights reserved</a:t>
            </a:r>
            <a:endParaRPr lang="en-PH" sz="1100" b="1" dirty="0">
              <a:solidFill>
                <a:schemeClr val="tx1">
                  <a:lumMod val="75000"/>
                  <a:lumOff val="25000"/>
                </a:schemeClr>
              </a:solidFill>
              <a:latin typeface="Graphik Light" panose="020B04030302020602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8A44EBD-3997-C8BB-81E7-73CAA327FBBD}"/>
              </a:ext>
            </a:extLst>
          </p:cNvPr>
          <p:cNvSpPr txBox="1"/>
          <p:nvPr/>
        </p:nvSpPr>
        <p:spPr>
          <a:xfrm>
            <a:off x="5800724" y="6426369"/>
            <a:ext cx="57054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Graphik Light" panose="020B0403030202060203" pitchFamily="34" charset="0"/>
              </a:rPr>
              <a:t>https://www.w3schools.com/html/</a:t>
            </a:r>
            <a:endParaRPr lang="en-PH" sz="1600" b="1" i="1" dirty="0">
              <a:solidFill>
                <a:schemeClr val="tx1">
                  <a:lumMod val="75000"/>
                  <a:lumOff val="25000"/>
                </a:schemeClr>
              </a:solidFill>
              <a:latin typeface="Graphik Light" panose="020B04030302020602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2B581BA-1DB7-32D7-D8DC-2BDA35CE366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62" t="17614" b="4735"/>
          <a:stretch/>
        </p:blipFill>
        <p:spPr>
          <a:xfrm>
            <a:off x="685800" y="1905000"/>
            <a:ext cx="5334000" cy="390525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75E4820-BBE0-8F1C-2674-79C103738572}"/>
              </a:ext>
            </a:extLst>
          </p:cNvPr>
          <p:cNvSpPr/>
          <p:nvPr/>
        </p:nvSpPr>
        <p:spPr>
          <a:xfrm>
            <a:off x="704192" y="4477407"/>
            <a:ext cx="3300248" cy="36786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7503B42-DEA8-35BB-D782-04C14F0481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0613" y="3052762"/>
            <a:ext cx="4181475" cy="75247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584C8CE-57E0-B8DE-D1E4-28109262F1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93714" y="2924175"/>
            <a:ext cx="2257425" cy="100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6971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9F01188-B500-E009-D841-C2E8284E47BE}"/>
              </a:ext>
            </a:extLst>
          </p:cNvPr>
          <p:cNvSpPr/>
          <p:nvPr/>
        </p:nvSpPr>
        <p:spPr>
          <a:xfrm>
            <a:off x="0" y="0"/>
            <a:ext cx="12192000" cy="1657350"/>
          </a:xfrm>
          <a:prstGeom prst="rect">
            <a:avLst/>
          </a:prstGeom>
          <a:solidFill>
            <a:srgbClr val="EC9C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1F2767-0B2A-F4BE-FAF1-D7269FECF7FF}"/>
              </a:ext>
            </a:extLst>
          </p:cNvPr>
          <p:cNvSpPr txBox="1"/>
          <p:nvPr/>
        </p:nvSpPr>
        <p:spPr>
          <a:xfrm>
            <a:off x="1933208" y="408517"/>
            <a:ext cx="83865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raphik Bold" panose="020B0803030202060203" pitchFamily="34" charset="0"/>
              </a:rPr>
              <a:t>HTML Tables</a:t>
            </a:r>
            <a:endParaRPr lang="en-PH" sz="4800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Graphik Bold" panose="020B080303020206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CCF3C0-86CA-72CA-0E21-A942BB02EF59}"/>
              </a:ext>
            </a:extLst>
          </p:cNvPr>
          <p:cNvSpPr txBox="1"/>
          <p:nvPr/>
        </p:nvSpPr>
        <p:spPr>
          <a:xfrm>
            <a:off x="92869" y="6558290"/>
            <a:ext cx="7586662" cy="26161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raphik Light" panose="020B0403030202060203" pitchFamily="34" charset="0"/>
              </a:rPr>
              <a:t>Copyright © 2020 Exceed Philippines. All rights reserved</a:t>
            </a:r>
            <a:endParaRPr lang="en-PH" sz="1100" b="1" dirty="0">
              <a:solidFill>
                <a:schemeClr val="tx1">
                  <a:lumMod val="75000"/>
                  <a:lumOff val="25000"/>
                </a:schemeClr>
              </a:solidFill>
              <a:latin typeface="Graphik Light" panose="020B04030302020602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8A44EBD-3997-C8BB-81E7-73CAA327FBBD}"/>
              </a:ext>
            </a:extLst>
          </p:cNvPr>
          <p:cNvSpPr txBox="1"/>
          <p:nvPr/>
        </p:nvSpPr>
        <p:spPr>
          <a:xfrm>
            <a:off x="5800724" y="6426369"/>
            <a:ext cx="57054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Graphik Light" panose="020B0403030202060203" pitchFamily="34" charset="0"/>
              </a:rPr>
              <a:t>https://www.w3schools.com/html/</a:t>
            </a:r>
            <a:endParaRPr lang="en-PH" sz="1600" b="1" i="1" dirty="0">
              <a:solidFill>
                <a:schemeClr val="tx1">
                  <a:lumMod val="75000"/>
                  <a:lumOff val="25000"/>
                </a:schemeClr>
              </a:solidFill>
              <a:latin typeface="Graphik Light" panose="020B040303020206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C3C3CF-894B-FBC4-201A-DA56785E4D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167" y="1983505"/>
            <a:ext cx="4250778" cy="423632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98B4E0F-43F4-5DB0-52EE-25681A5288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0166" y="3213694"/>
            <a:ext cx="7167398" cy="1189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5526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9F01188-B500-E009-D841-C2E8284E47BE}"/>
              </a:ext>
            </a:extLst>
          </p:cNvPr>
          <p:cNvSpPr/>
          <p:nvPr/>
        </p:nvSpPr>
        <p:spPr>
          <a:xfrm>
            <a:off x="0" y="0"/>
            <a:ext cx="12192000" cy="1657350"/>
          </a:xfrm>
          <a:prstGeom prst="rect">
            <a:avLst/>
          </a:prstGeom>
          <a:solidFill>
            <a:srgbClr val="EC9C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1F2767-0B2A-F4BE-FAF1-D7269FECF7FF}"/>
              </a:ext>
            </a:extLst>
          </p:cNvPr>
          <p:cNvSpPr txBox="1"/>
          <p:nvPr/>
        </p:nvSpPr>
        <p:spPr>
          <a:xfrm>
            <a:off x="1933208" y="408517"/>
            <a:ext cx="83865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raphik Bold" panose="020B0803030202060203" pitchFamily="34" charset="0"/>
              </a:rPr>
              <a:t>HTML Lists</a:t>
            </a:r>
            <a:endParaRPr lang="en-PH" sz="4800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Graphik Bold" panose="020B080303020206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CCF3C0-86CA-72CA-0E21-A942BB02EF59}"/>
              </a:ext>
            </a:extLst>
          </p:cNvPr>
          <p:cNvSpPr txBox="1"/>
          <p:nvPr/>
        </p:nvSpPr>
        <p:spPr>
          <a:xfrm>
            <a:off x="92869" y="6558290"/>
            <a:ext cx="7586662" cy="26161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raphik Light" panose="020B0403030202060203" pitchFamily="34" charset="0"/>
              </a:rPr>
              <a:t>Copyright © 2020 Exceed Philippines. All rights reserved</a:t>
            </a:r>
            <a:endParaRPr lang="en-PH" sz="1100" b="1" dirty="0">
              <a:solidFill>
                <a:schemeClr val="tx1">
                  <a:lumMod val="75000"/>
                  <a:lumOff val="25000"/>
                </a:schemeClr>
              </a:solidFill>
              <a:latin typeface="Graphik Light" panose="020B04030302020602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8A44EBD-3997-C8BB-81E7-73CAA327FBBD}"/>
              </a:ext>
            </a:extLst>
          </p:cNvPr>
          <p:cNvSpPr txBox="1"/>
          <p:nvPr/>
        </p:nvSpPr>
        <p:spPr>
          <a:xfrm>
            <a:off x="5800724" y="6426369"/>
            <a:ext cx="57054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Graphik Light" panose="020B0403030202060203" pitchFamily="34" charset="0"/>
              </a:rPr>
              <a:t>https://www.w3schools.com/html/</a:t>
            </a:r>
            <a:endParaRPr lang="en-PH" sz="1600" b="1" i="1" dirty="0">
              <a:solidFill>
                <a:schemeClr val="tx1">
                  <a:lumMod val="75000"/>
                  <a:lumOff val="25000"/>
                </a:schemeClr>
              </a:solidFill>
              <a:latin typeface="Graphik Light" panose="020B04030302020602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D3D46AD-FA6A-CAF6-792B-60B5DC1CCB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1957387"/>
            <a:ext cx="2514600" cy="17240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38DCE83-3A2F-0ED5-2B35-BC514AF9F0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1508" y="3984078"/>
            <a:ext cx="2390775" cy="17907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261000C-AFA8-6BA7-227B-FAC2CA2AF3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0234" y="2175476"/>
            <a:ext cx="1695450" cy="126682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861E6BA-27DB-A67E-4348-E2440F6969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66363" y="4153229"/>
            <a:ext cx="1581150" cy="120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8066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9F01188-B500-E009-D841-C2E8284E47BE}"/>
              </a:ext>
            </a:extLst>
          </p:cNvPr>
          <p:cNvSpPr/>
          <p:nvPr/>
        </p:nvSpPr>
        <p:spPr>
          <a:xfrm>
            <a:off x="0" y="0"/>
            <a:ext cx="12192000" cy="1657350"/>
          </a:xfrm>
          <a:prstGeom prst="rect">
            <a:avLst/>
          </a:prstGeom>
          <a:solidFill>
            <a:srgbClr val="EC9C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1F2767-0B2A-F4BE-FAF1-D7269FECF7FF}"/>
              </a:ext>
            </a:extLst>
          </p:cNvPr>
          <p:cNvSpPr txBox="1"/>
          <p:nvPr/>
        </p:nvSpPr>
        <p:spPr>
          <a:xfrm>
            <a:off x="1933208" y="408517"/>
            <a:ext cx="83865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raphik Bold" panose="020B0803030202060203" pitchFamily="34" charset="0"/>
              </a:rPr>
              <a:t>HTML Block and Inline</a:t>
            </a:r>
            <a:endParaRPr lang="en-PH" sz="4800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Graphik Bold" panose="020B080303020206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CCF3C0-86CA-72CA-0E21-A942BB02EF59}"/>
              </a:ext>
            </a:extLst>
          </p:cNvPr>
          <p:cNvSpPr txBox="1"/>
          <p:nvPr/>
        </p:nvSpPr>
        <p:spPr>
          <a:xfrm>
            <a:off x="92869" y="6558290"/>
            <a:ext cx="7586662" cy="26161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raphik Light" panose="020B0403030202060203" pitchFamily="34" charset="0"/>
              </a:rPr>
              <a:t>Copyright © 2020 Exceed Philippines. All rights reserved</a:t>
            </a:r>
            <a:endParaRPr lang="en-PH" sz="1100" b="1" dirty="0">
              <a:solidFill>
                <a:schemeClr val="tx1">
                  <a:lumMod val="75000"/>
                  <a:lumOff val="25000"/>
                </a:schemeClr>
              </a:solidFill>
              <a:latin typeface="Graphik Light" panose="020B04030302020602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8A44EBD-3997-C8BB-81E7-73CAA327FBBD}"/>
              </a:ext>
            </a:extLst>
          </p:cNvPr>
          <p:cNvSpPr txBox="1"/>
          <p:nvPr/>
        </p:nvSpPr>
        <p:spPr>
          <a:xfrm>
            <a:off x="5800724" y="6426369"/>
            <a:ext cx="57054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Graphik Light" panose="020B0403030202060203" pitchFamily="34" charset="0"/>
              </a:rPr>
              <a:t>https://www.w3schools.com/html/</a:t>
            </a:r>
            <a:endParaRPr lang="en-PH" sz="1600" b="1" i="1" dirty="0">
              <a:solidFill>
                <a:schemeClr val="tx1">
                  <a:lumMod val="75000"/>
                  <a:lumOff val="25000"/>
                </a:schemeClr>
              </a:solidFill>
              <a:latin typeface="Graphik Light" panose="020B040303020206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B8CE82-6DAB-A214-C0C8-C43B830CB3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479" y="2307513"/>
            <a:ext cx="3019425" cy="7715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F35DBD5-A7E9-0822-AB79-9A2D4759A9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9590" y="2233449"/>
            <a:ext cx="7927099" cy="95057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1031CFB-046E-034F-18CE-F3BCDF9466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134" y="4185417"/>
            <a:ext cx="2990850" cy="40005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2517F25-E7E0-26F3-E07D-DB29B953F6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22165" y="4150272"/>
            <a:ext cx="6029325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6011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9F01188-B500-E009-D841-C2E8284E47BE}"/>
              </a:ext>
            </a:extLst>
          </p:cNvPr>
          <p:cNvSpPr/>
          <p:nvPr/>
        </p:nvSpPr>
        <p:spPr>
          <a:xfrm>
            <a:off x="0" y="0"/>
            <a:ext cx="12192000" cy="1657350"/>
          </a:xfrm>
          <a:prstGeom prst="rect">
            <a:avLst/>
          </a:prstGeom>
          <a:solidFill>
            <a:srgbClr val="EC9C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1F2767-0B2A-F4BE-FAF1-D7269FECF7FF}"/>
              </a:ext>
            </a:extLst>
          </p:cNvPr>
          <p:cNvSpPr txBox="1"/>
          <p:nvPr/>
        </p:nvSpPr>
        <p:spPr>
          <a:xfrm>
            <a:off x="1933208" y="408517"/>
            <a:ext cx="83865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raphik Bold" panose="020B0803030202060203" pitchFamily="34" charset="0"/>
              </a:rPr>
              <a:t>HTML Attributes</a:t>
            </a:r>
            <a:endParaRPr lang="en-PH" sz="4800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Graphik Bold" panose="020B080303020206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CCF3C0-86CA-72CA-0E21-A942BB02EF59}"/>
              </a:ext>
            </a:extLst>
          </p:cNvPr>
          <p:cNvSpPr txBox="1"/>
          <p:nvPr/>
        </p:nvSpPr>
        <p:spPr>
          <a:xfrm>
            <a:off x="92869" y="6558290"/>
            <a:ext cx="7586662" cy="26161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raphik Light" panose="020B0403030202060203" pitchFamily="34" charset="0"/>
              </a:rPr>
              <a:t>Copyright © 2020 Exceed Philippines. All rights reserved</a:t>
            </a:r>
            <a:endParaRPr lang="en-PH" sz="1100" b="1" dirty="0">
              <a:solidFill>
                <a:schemeClr val="tx1">
                  <a:lumMod val="75000"/>
                  <a:lumOff val="25000"/>
                </a:schemeClr>
              </a:solidFill>
              <a:latin typeface="Graphik Light" panose="020B04030302020602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8A44EBD-3997-C8BB-81E7-73CAA327FBBD}"/>
              </a:ext>
            </a:extLst>
          </p:cNvPr>
          <p:cNvSpPr txBox="1"/>
          <p:nvPr/>
        </p:nvSpPr>
        <p:spPr>
          <a:xfrm>
            <a:off x="5800724" y="6426369"/>
            <a:ext cx="57054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Graphik Light" panose="020B0403030202060203" pitchFamily="34" charset="0"/>
              </a:rPr>
              <a:t>https://www.w3schools.com/html/</a:t>
            </a:r>
            <a:endParaRPr lang="en-PH" sz="1600" b="1" i="1" dirty="0">
              <a:solidFill>
                <a:schemeClr val="tx1">
                  <a:lumMod val="75000"/>
                  <a:lumOff val="25000"/>
                </a:schemeClr>
              </a:solidFill>
              <a:latin typeface="Graphik Light" panose="020B04030302020602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6AE28C8-3FBF-0639-22CA-CA1F7D13C8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8050" y="3444109"/>
            <a:ext cx="5836034" cy="42803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DD73999-B36B-A9EE-5953-152DA5AB01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8842" y="3404859"/>
            <a:ext cx="1962150" cy="44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5234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9F01188-B500-E009-D841-C2E8284E47BE}"/>
              </a:ext>
            </a:extLst>
          </p:cNvPr>
          <p:cNvSpPr/>
          <p:nvPr/>
        </p:nvSpPr>
        <p:spPr>
          <a:xfrm>
            <a:off x="0" y="0"/>
            <a:ext cx="12192000" cy="1657350"/>
          </a:xfrm>
          <a:prstGeom prst="rect">
            <a:avLst/>
          </a:prstGeom>
          <a:solidFill>
            <a:srgbClr val="EC9C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1F2767-0B2A-F4BE-FAF1-D7269FECF7FF}"/>
              </a:ext>
            </a:extLst>
          </p:cNvPr>
          <p:cNvSpPr txBox="1"/>
          <p:nvPr/>
        </p:nvSpPr>
        <p:spPr>
          <a:xfrm>
            <a:off x="1933208" y="408517"/>
            <a:ext cx="83865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raphik Bold" panose="020B0803030202060203" pitchFamily="34" charset="0"/>
              </a:rPr>
              <a:t>HTML Id</a:t>
            </a:r>
            <a:endParaRPr lang="en-PH" sz="4800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Graphik Bold" panose="020B080303020206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CCF3C0-86CA-72CA-0E21-A942BB02EF59}"/>
              </a:ext>
            </a:extLst>
          </p:cNvPr>
          <p:cNvSpPr txBox="1"/>
          <p:nvPr/>
        </p:nvSpPr>
        <p:spPr>
          <a:xfrm>
            <a:off x="92869" y="6558290"/>
            <a:ext cx="7586662" cy="26161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raphik Light" panose="020B0403030202060203" pitchFamily="34" charset="0"/>
              </a:rPr>
              <a:t>Copyright © 2020 Exceed Philippines. All rights reserved</a:t>
            </a:r>
            <a:endParaRPr lang="en-PH" sz="1100" b="1" dirty="0">
              <a:solidFill>
                <a:schemeClr val="tx1">
                  <a:lumMod val="75000"/>
                  <a:lumOff val="25000"/>
                </a:schemeClr>
              </a:solidFill>
              <a:latin typeface="Graphik Light" panose="020B04030302020602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8A44EBD-3997-C8BB-81E7-73CAA327FBBD}"/>
              </a:ext>
            </a:extLst>
          </p:cNvPr>
          <p:cNvSpPr txBox="1"/>
          <p:nvPr/>
        </p:nvSpPr>
        <p:spPr>
          <a:xfrm>
            <a:off x="5800724" y="6426369"/>
            <a:ext cx="57054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Graphik Light" panose="020B0403030202060203" pitchFamily="34" charset="0"/>
              </a:rPr>
              <a:t>https://www.w3schools.com/html/</a:t>
            </a:r>
            <a:endParaRPr lang="en-PH" sz="1600" b="1" i="1" dirty="0">
              <a:solidFill>
                <a:schemeClr val="tx1">
                  <a:lumMod val="75000"/>
                  <a:lumOff val="25000"/>
                </a:schemeClr>
              </a:solidFill>
              <a:latin typeface="Graphik Light" panose="020B040303020206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887D52-6007-8E67-5987-2DD9D51095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6663" y="1850615"/>
            <a:ext cx="3151461" cy="450732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2615CBD-AFB1-C58B-AF96-ABB05ACAE2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7834" y="3005958"/>
            <a:ext cx="5245867" cy="1872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8844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9F01188-B500-E009-D841-C2E8284E47BE}"/>
              </a:ext>
            </a:extLst>
          </p:cNvPr>
          <p:cNvSpPr/>
          <p:nvPr/>
        </p:nvSpPr>
        <p:spPr>
          <a:xfrm>
            <a:off x="0" y="0"/>
            <a:ext cx="12192000" cy="1657350"/>
          </a:xfrm>
          <a:prstGeom prst="rect">
            <a:avLst/>
          </a:prstGeom>
          <a:solidFill>
            <a:srgbClr val="EC9C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1F2767-0B2A-F4BE-FAF1-D7269FECF7FF}"/>
              </a:ext>
            </a:extLst>
          </p:cNvPr>
          <p:cNvSpPr txBox="1"/>
          <p:nvPr/>
        </p:nvSpPr>
        <p:spPr>
          <a:xfrm>
            <a:off x="1933208" y="408517"/>
            <a:ext cx="83865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raphik Bold" panose="020B0803030202060203" pitchFamily="34" charset="0"/>
              </a:rPr>
              <a:t>HTML Classes</a:t>
            </a:r>
            <a:endParaRPr lang="en-PH" sz="4800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Graphik Bold" panose="020B080303020206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CCF3C0-86CA-72CA-0E21-A942BB02EF59}"/>
              </a:ext>
            </a:extLst>
          </p:cNvPr>
          <p:cNvSpPr txBox="1"/>
          <p:nvPr/>
        </p:nvSpPr>
        <p:spPr>
          <a:xfrm>
            <a:off x="92869" y="6558290"/>
            <a:ext cx="7586662" cy="26161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raphik Light" panose="020B0403030202060203" pitchFamily="34" charset="0"/>
              </a:rPr>
              <a:t>Copyright © 2020 Exceed Philippines. All rights reserved</a:t>
            </a:r>
            <a:endParaRPr lang="en-PH" sz="1100" b="1" dirty="0">
              <a:solidFill>
                <a:schemeClr val="tx1">
                  <a:lumMod val="75000"/>
                  <a:lumOff val="25000"/>
                </a:schemeClr>
              </a:solidFill>
              <a:latin typeface="Graphik Light" panose="020B04030302020602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8A44EBD-3997-C8BB-81E7-73CAA327FBBD}"/>
              </a:ext>
            </a:extLst>
          </p:cNvPr>
          <p:cNvSpPr txBox="1"/>
          <p:nvPr/>
        </p:nvSpPr>
        <p:spPr>
          <a:xfrm>
            <a:off x="5800724" y="6426369"/>
            <a:ext cx="57054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Graphik Light" panose="020B0403030202060203" pitchFamily="34" charset="0"/>
              </a:rPr>
              <a:t>https://www.w3schools.com/html/</a:t>
            </a:r>
            <a:endParaRPr lang="en-PH" sz="1600" b="1" i="1" dirty="0">
              <a:solidFill>
                <a:schemeClr val="tx1">
                  <a:lumMod val="75000"/>
                  <a:lumOff val="25000"/>
                </a:schemeClr>
              </a:solidFill>
              <a:latin typeface="Graphik Light" panose="020B04030302020602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808440-8494-8429-DA6B-A10D73E2D6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458" y="1923393"/>
            <a:ext cx="5918548" cy="4267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068FBC1-C00D-28E7-9B53-19D66443C5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829" y="2834180"/>
            <a:ext cx="5314950" cy="150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9302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F430173-5C21-3B92-7BDA-8A3681FDA6C8}"/>
              </a:ext>
            </a:extLst>
          </p:cNvPr>
          <p:cNvSpPr/>
          <p:nvPr/>
        </p:nvSpPr>
        <p:spPr>
          <a:xfrm>
            <a:off x="0" y="485775"/>
            <a:ext cx="8039100" cy="1314450"/>
          </a:xfrm>
          <a:prstGeom prst="rect">
            <a:avLst/>
          </a:prstGeom>
          <a:solidFill>
            <a:srgbClr val="EC9C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5F81FE-4E91-3C23-B1A7-F03C2460F283}"/>
              </a:ext>
            </a:extLst>
          </p:cNvPr>
          <p:cNvSpPr txBox="1"/>
          <p:nvPr/>
        </p:nvSpPr>
        <p:spPr>
          <a:xfrm>
            <a:off x="92869" y="6558290"/>
            <a:ext cx="7586662" cy="26161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raphik Light" panose="020B0403030202060203" pitchFamily="34" charset="0"/>
              </a:rPr>
              <a:t>Copyright © 2020 Exceed Philippines. All rights reserved</a:t>
            </a:r>
            <a:endParaRPr lang="en-PH" sz="1100" b="1" dirty="0">
              <a:solidFill>
                <a:schemeClr val="tx1">
                  <a:lumMod val="75000"/>
                  <a:lumOff val="25000"/>
                </a:schemeClr>
              </a:solidFill>
              <a:latin typeface="Graphik Light" panose="020B040303020206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97E4F1-0410-0688-8D20-EAF8CC2FCEDF}"/>
              </a:ext>
            </a:extLst>
          </p:cNvPr>
          <p:cNvSpPr txBox="1"/>
          <p:nvPr/>
        </p:nvSpPr>
        <p:spPr>
          <a:xfrm>
            <a:off x="942974" y="2130594"/>
            <a:ext cx="1044892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2">
                    <a:lumMod val="50000"/>
                  </a:schemeClr>
                </a:solidFill>
                <a:latin typeface="Graphik Bold" panose="020B0803030202060203" pitchFamily="34" charset="0"/>
              </a:rPr>
              <a:t>WEB SCRAPING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2">
                    <a:lumMod val="50000"/>
                  </a:schemeClr>
                </a:solidFill>
                <a:latin typeface="Graphik Bold" panose="020B0803030202060203" pitchFamily="34" charset="0"/>
              </a:rPr>
              <a:t>HTML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rgbClr val="DF5BB6"/>
                </a:solidFill>
                <a:latin typeface="Graphik Bold" panose="020B0803030202060203" pitchFamily="34" charset="0"/>
              </a:rPr>
              <a:t>APPLICATION PROGRAMMING INTERFACE (API)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CCE67F-D9AD-096F-9FCA-EF4947676E9F}"/>
              </a:ext>
            </a:extLst>
          </p:cNvPr>
          <p:cNvSpPr txBox="1"/>
          <p:nvPr/>
        </p:nvSpPr>
        <p:spPr>
          <a:xfrm>
            <a:off x="914401" y="716429"/>
            <a:ext cx="71056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raphik Bold" panose="020B0803030202060203" pitchFamily="34" charset="0"/>
              </a:rPr>
              <a:t>SESSION 7 OUTLINE</a:t>
            </a:r>
            <a:endParaRPr lang="en-PH" sz="4800" b="1" dirty="0">
              <a:solidFill>
                <a:schemeClr val="tx1">
                  <a:lumMod val="75000"/>
                  <a:lumOff val="25000"/>
                </a:schemeClr>
              </a:solidFill>
              <a:latin typeface="Graphik Bold" panose="020B080303020206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24288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F430173-5C21-3B92-7BDA-8A3681FDA6C8}"/>
              </a:ext>
            </a:extLst>
          </p:cNvPr>
          <p:cNvSpPr/>
          <p:nvPr/>
        </p:nvSpPr>
        <p:spPr>
          <a:xfrm>
            <a:off x="0" y="485775"/>
            <a:ext cx="8039100" cy="1314450"/>
          </a:xfrm>
          <a:prstGeom prst="rect">
            <a:avLst/>
          </a:prstGeom>
          <a:solidFill>
            <a:srgbClr val="EC9C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5F81FE-4E91-3C23-B1A7-F03C2460F283}"/>
              </a:ext>
            </a:extLst>
          </p:cNvPr>
          <p:cNvSpPr txBox="1"/>
          <p:nvPr/>
        </p:nvSpPr>
        <p:spPr>
          <a:xfrm>
            <a:off x="92869" y="6558290"/>
            <a:ext cx="7586662" cy="26161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raphik Light" panose="020B0403030202060203" pitchFamily="34" charset="0"/>
              </a:rPr>
              <a:t>Copyright © 2020 Exceed Philippines. All rights reserved</a:t>
            </a:r>
            <a:endParaRPr lang="en-PH" sz="1100" b="1" dirty="0">
              <a:solidFill>
                <a:schemeClr val="tx1">
                  <a:lumMod val="75000"/>
                  <a:lumOff val="25000"/>
                </a:schemeClr>
              </a:solidFill>
              <a:latin typeface="Graphik Light" panose="020B040303020206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97E4F1-0410-0688-8D20-EAF8CC2FCEDF}"/>
              </a:ext>
            </a:extLst>
          </p:cNvPr>
          <p:cNvSpPr txBox="1"/>
          <p:nvPr/>
        </p:nvSpPr>
        <p:spPr>
          <a:xfrm>
            <a:off x="942974" y="2130594"/>
            <a:ext cx="1044892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raphik Bold" panose="020B0803030202060203" pitchFamily="34" charset="0"/>
              </a:rPr>
              <a:t>WEB SCRAPING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raphik Bold" panose="020B0803030202060203" pitchFamily="34" charset="0"/>
              </a:rPr>
              <a:t>HTML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PH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raphik Bold" panose="020B0803030202060203" pitchFamily="34" charset="0"/>
              </a:rPr>
              <a:t>APPLICATION PROGRAMMING INTERFACE (API)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CCE67F-D9AD-096F-9FCA-EF4947676E9F}"/>
              </a:ext>
            </a:extLst>
          </p:cNvPr>
          <p:cNvSpPr txBox="1"/>
          <p:nvPr/>
        </p:nvSpPr>
        <p:spPr>
          <a:xfrm>
            <a:off x="914401" y="716429"/>
            <a:ext cx="71056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raphik Bold" panose="020B0803030202060203" pitchFamily="34" charset="0"/>
              </a:rPr>
              <a:t>SESSION 7 OUTLINE</a:t>
            </a:r>
            <a:endParaRPr lang="en-PH" sz="4800" b="1" dirty="0">
              <a:solidFill>
                <a:schemeClr val="tx1">
                  <a:lumMod val="75000"/>
                  <a:lumOff val="25000"/>
                </a:schemeClr>
              </a:solidFill>
              <a:latin typeface="Graphik Bold" panose="020B080303020206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67292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9F01188-B500-E009-D841-C2E8284E47BE}"/>
              </a:ext>
            </a:extLst>
          </p:cNvPr>
          <p:cNvSpPr/>
          <p:nvPr/>
        </p:nvSpPr>
        <p:spPr>
          <a:xfrm>
            <a:off x="0" y="0"/>
            <a:ext cx="12192000" cy="1657350"/>
          </a:xfrm>
          <a:prstGeom prst="rect">
            <a:avLst/>
          </a:prstGeom>
          <a:solidFill>
            <a:srgbClr val="EC9C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1F2767-0B2A-F4BE-FAF1-D7269FECF7FF}"/>
              </a:ext>
            </a:extLst>
          </p:cNvPr>
          <p:cNvSpPr txBox="1"/>
          <p:nvPr/>
        </p:nvSpPr>
        <p:spPr>
          <a:xfrm>
            <a:off x="1933208" y="408517"/>
            <a:ext cx="83865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raphik Bold" panose="020B0803030202060203" pitchFamily="34" charset="0"/>
              </a:rPr>
              <a:t>API</a:t>
            </a:r>
            <a:endParaRPr lang="en-PH" sz="4800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Graphik Bold" panose="020B080303020206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CCF3C0-86CA-72CA-0E21-A942BB02EF59}"/>
              </a:ext>
            </a:extLst>
          </p:cNvPr>
          <p:cNvSpPr txBox="1"/>
          <p:nvPr/>
        </p:nvSpPr>
        <p:spPr>
          <a:xfrm>
            <a:off x="92869" y="6558290"/>
            <a:ext cx="7586662" cy="26161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raphik Light" panose="020B0403030202060203" pitchFamily="34" charset="0"/>
              </a:rPr>
              <a:t>Copyright © 2020 Exceed Philippines. All rights reserved</a:t>
            </a:r>
            <a:endParaRPr lang="en-PH" sz="1100" b="1" dirty="0">
              <a:solidFill>
                <a:schemeClr val="tx1">
                  <a:lumMod val="75000"/>
                  <a:lumOff val="25000"/>
                </a:schemeClr>
              </a:solidFill>
              <a:latin typeface="Graphik Light" panose="020B04030302020602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8A44EBD-3997-C8BB-81E7-73CAA327FBBD}"/>
              </a:ext>
            </a:extLst>
          </p:cNvPr>
          <p:cNvSpPr txBox="1"/>
          <p:nvPr/>
        </p:nvSpPr>
        <p:spPr>
          <a:xfrm>
            <a:off x="5800724" y="6426369"/>
            <a:ext cx="57054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Graphik Light" panose="020B0403030202060203" pitchFamily="34" charset="0"/>
              </a:rPr>
              <a:t>aws.amazon.com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F93E06-27F5-1CE0-D7CB-5A2B6F0750A3}"/>
              </a:ext>
            </a:extLst>
          </p:cNvPr>
          <p:cNvSpPr txBox="1"/>
          <p:nvPr/>
        </p:nvSpPr>
        <p:spPr>
          <a:xfrm>
            <a:off x="472965" y="2079355"/>
            <a:ext cx="11456275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raphik Medium" panose="020B0603030202060203" pitchFamily="34" charset="0"/>
              </a:rPr>
              <a:t>API stands for </a:t>
            </a:r>
            <a:r>
              <a:rPr lang="en-US" sz="3200" b="1" dirty="0">
                <a:solidFill>
                  <a:srgbClr val="DF5BB6"/>
                </a:solidFill>
                <a:latin typeface="Graphik Medium" panose="020B0603030202060203" pitchFamily="34" charset="0"/>
              </a:rPr>
              <a:t>A</a:t>
            </a:r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raphik Medium" panose="020B0603030202060203" pitchFamily="34" charset="0"/>
              </a:rPr>
              <a:t>pplication </a:t>
            </a:r>
            <a:r>
              <a:rPr lang="en-US" sz="3200" b="1" dirty="0">
                <a:solidFill>
                  <a:srgbClr val="DF5BB6"/>
                </a:solidFill>
                <a:latin typeface="Graphik Medium" panose="020B0603030202060203" pitchFamily="34" charset="0"/>
              </a:rPr>
              <a:t>P</a:t>
            </a:r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raphik Medium" panose="020B0603030202060203" pitchFamily="34" charset="0"/>
              </a:rPr>
              <a:t>rogramming </a:t>
            </a:r>
            <a:r>
              <a:rPr lang="en-US" sz="3200" b="1" dirty="0">
                <a:solidFill>
                  <a:srgbClr val="DF5BB6"/>
                </a:solidFill>
                <a:latin typeface="Graphik Medium" panose="020B0603030202060203" pitchFamily="34" charset="0"/>
              </a:rPr>
              <a:t>I</a:t>
            </a:r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raphik Medium" panose="020B0603030202060203" pitchFamily="34" charset="0"/>
              </a:rPr>
              <a:t>nterface. </a:t>
            </a:r>
          </a:p>
          <a:p>
            <a:endParaRPr 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Graphik Medium" panose="020B0603030202060203" pitchFamily="34" charset="0"/>
            </a:endParaRPr>
          </a:p>
          <a:p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raphik Medium" panose="020B0603030202060203" pitchFamily="34" charset="0"/>
              </a:rPr>
              <a:t>In the context of APIs, the word Application refers to any software with a distinct function. Interface can be thought of as a contract of service between two applications. This contract defines how the two communicate with each other using requests and responses.</a:t>
            </a:r>
          </a:p>
        </p:txBody>
      </p:sp>
    </p:spTree>
    <p:extLst>
      <p:ext uri="{BB962C8B-B14F-4D97-AF65-F5344CB8AC3E}">
        <p14:creationId xmlns:p14="http://schemas.microsoft.com/office/powerpoint/2010/main" val="40429615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F3B29F7-965D-4030-F028-42608919ED7D}"/>
              </a:ext>
            </a:extLst>
          </p:cNvPr>
          <p:cNvSpPr/>
          <p:nvPr/>
        </p:nvSpPr>
        <p:spPr>
          <a:xfrm>
            <a:off x="0" y="0"/>
            <a:ext cx="12192000" cy="1657350"/>
          </a:xfrm>
          <a:prstGeom prst="rect">
            <a:avLst/>
          </a:prstGeom>
          <a:solidFill>
            <a:srgbClr val="EC9C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B2A2E92-DC44-4B0E-C628-E2423F354FAF}"/>
              </a:ext>
            </a:extLst>
          </p:cNvPr>
          <p:cNvSpPr txBox="1"/>
          <p:nvPr/>
        </p:nvSpPr>
        <p:spPr>
          <a:xfrm>
            <a:off x="1933208" y="408517"/>
            <a:ext cx="83865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raphik Bold" panose="020B0803030202060203" pitchFamily="34" charset="0"/>
              </a:rPr>
              <a:t>API</a:t>
            </a:r>
            <a:endParaRPr lang="en-PH" sz="4800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Graphik Bold" panose="020B080303020206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A2783D-49BA-207E-885A-3122BF6B70C4}"/>
              </a:ext>
            </a:extLst>
          </p:cNvPr>
          <p:cNvSpPr txBox="1"/>
          <p:nvPr/>
        </p:nvSpPr>
        <p:spPr>
          <a:xfrm>
            <a:off x="92869" y="6558290"/>
            <a:ext cx="7586662" cy="26161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raphik Light" panose="020B0403030202060203" pitchFamily="34" charset="0"/>
              </a:rPr>
              <a:t>Copyright © 2020 Exceed Philippines. All rights reserved</a:t>
            </a:r>
            <a:endParaRPr lang="en-PH" sz="1100" b="1" dirty="0">
              <a:solidFill>
                <a:schemeClr val="tx1">
                  <a:lumMod val="75000"/>
                  <a:lumOff val="25000"/>
                </a:schemeClr>
              </a:solidFill>
              <a:latin typeface="Graphik Light" panose="020B04030302020602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D6F4A6-E6B3-869A-699C-2D1CFD59F4AD}"/>
              </a:ext>
            </a:extLst>
          </p:cNvPr>
          <p:cNvSpPr txBox="1"/>
          <p:nvPr/>
        </p:nvSpPr>
        <p:spPr>
          <a:xfrm>
            <a:off x="5800724" y="6426369"/>
            <a:ext cx="57054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Graphik Light" panose="020B0403030202060203" pitchFamily="34" charset="0"/>
              </a:rPr>
              <a:t>Google Images: “API”</a:t>
            </a:r>
            <a:endParaRPr lang="en-PH" sz="1600" b="1" i="1" dirty="0">
              <a:solidFill>
                <a:schemeClr val="tx1">
                  <a:lumMod val="75000"/>
                  <a:lumOff val="25000"/>
                </a:schemeClr>
              </a:solidFill>
              <a:latin typeface="Graphik Light" panose="020B0403030202060203" pitchFamily="34" charset="0"/>
            </a:endParaRPr>
          </a:p>
        </p:txBody>
      </p:sp>
      <p:pic>
        <p:nvPicPr>
          <p:cNvPr id="1026" name="Picture 2" descr="What is API: Definition, Specifications, Types, Documentation | AltexSoft">
            <a:extLst>
              <a:ext uri="{FF2B5EF4-FFF2-40B4-BE49-F238E27FC236}">
                <a16:creationId xmlns:a16="http://schemas.microsoft.com/office/drawing/2014/main" id="{02307A98-00EB-F4DD-A3AC-DFF8BE56A6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41458"/>
            <a:ext cx="12192000" cy="3751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43437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9F01188-B500-E009-D841-C2E8284E47BE}"/>
              </a:ext>
            </a:extLst>
          </p:cNvPr>
          <p:cNvSpPr/>
          <p:nvPr/>
        </p:nvSpPr>
        <p:spPr>
          <a:xfrm>
            <a:off x="0" y="0"/>
            <a:ext cx="12192000" cy="1657350"/>
          </a:xfrm>
          <a:prstGeom prst="rect">
            <a:avLst/>
          </a:prstGeom>
          <a:solidFill>
            <a:srgbClr val="EC9C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1F2767-0B2A-F4BE-FAF1-D7269FECF7FF}"/>
              </a:ext>
            </a:extLst>
          </p:cNvPr>
          <p:cNvSpPr txBox="1"/>
          <p:nvPr/>
        </p:nvSpPr>
        <p:spPr>
          <a:xfrm>
            <a:off x="1933208" y="408517"/>
            <a:ext cx="83865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raphik Bold" panose="020B0803030202060203" pitchFamily="34" charset="0"/>
              </a:rPr>
              <a:t>API</a:t>
            </a:r>
            <a:endParaRPr lang="en-PH" sz="4800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Graphik Bold" panose="020B080303020206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CCF3C0-86CA-72CA-0E21-A942BB02EF59}"/>
              </a:ext>
            </a:extLst>
          </p:cNvPr>
          <p:cNvSpPr txBox="1"/>
          <p:nvPr/>
        </p:nvSpPr>
        <p:spPr>
          <a:xfrm>
            <a:off x="92869" y="6558290"/>
            <a:ext cx="7586662" cy="26161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raphik Light" panose="020B0403030202060203" pitchFamily="34" charset="0"/>
              </a:rPr>
              <a:t>Copyright © 2020 Exceed Philippines. All rights reserved</a:t>
            </a:r>
            <a:endParaRPr lang="en-PH" sz="1100" b="1" dirty="0">
              <a:solidFill>
                <a:schemeClr val="tx1">
                  <a:lumMod val="75000"/>
                  <a:lumOff val="25000"/>
                </a:schemeClr>
              </a:solidFill>
              <a:latin typeface="Graphik Light" panose="020B04030302020602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8A44EBD-3997-C8BB-81E7-73CAA327FBBD}"/>
              </a:ext>
            </a:extLst>
          </p:cNvPr>
          <p:cNvSpPr txBox="1"/>
          <p:nvPr/>
        </p:nvSpPr>
        <p:spPr>
          <a:xfrm>
            <a:off x="5800724" y="6426369"/>
            <a:ext cx="57054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Graphik Light" panose="020B0403030202060203" pitchFamily="34" charset="0"/>
              </a:rPr>
              <a:t>aws.amazon.com</a:t>
            </a:r>
          </a:p>
        </p:txBody>
      </p:sp>
      <p:pic>
        <p:nvPicPr>
          <p:cNvPr id="2" name="Picture 2" descr="Ramen | Motion design animation, Motion graphics inspiration, Animation  design">
            <a:extLst>
              <a:ext uri="{FF2B5EF4-FFF2-40B4-BE49-F238E27FC236}">
                <a16:creationId xmlns:a16="http://schemas.microsoft.com/office/drawing/2014/main" id="{FF2D4912-B359-496B-AF82-85E182A121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2014255"/>
            <a:ext cx="3017520" cy="2263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Waiter Walk Cycle by Abdullah Nagi on Dribbble">
            <a:extLst>
              <a:ext uri="{FF2B5EF4-FFF2-40B4-BE49-F238E27FC236}">
                <a16:creationId xmlns:a16="http://schemas.microsoft.com/office/drawing/2014/main" id="{226D5961-4C04-038E-7648-3AA8442C31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0560" y="2027971"/>
            <a:ext cx="3026664" cy="2269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Chef animation by Jonathan Dahl on Dribbble">
            <a:extLst>
              <a:ext uri="{FF2B5EF4-FFF2-40B4-BE49-F238E27FC236}">
                <a16:creationId xmlns:a16="http://schemas.microsoft.com/office/drawing/2014/main" id="{F7F4CA56-CFCA-EB54-B0FE-3E1E579CCE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8976" y="2014255"/>
            <a:ext cx="3063240" cy="2297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05281E8-835F-A859-CA59-061754C05A87}"/>
              </a:ext>
            </a:extLst>
          </p:cNvPr>
          <p:cNvSpPr txBox="1"/>
          <p:nvPr/>
        </p:nvSpPr>
        <p:spPr>
          <a:xfrm>
            <a:off x="1124712" y="4100827"/>
            <a:ext cx="30358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Customer</a:t>
            </a:r>
            <a:endParaRPr lang="en-PH" sz="2000" dirty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20CE794-1AA4-9C22-EDA8-C66F566AF57C}"/>
              </a:ext>
            </a:extLst>
          </p:cNvPr>
          <p:cNvSpPr txBox="1"/>
          <p:nvPr/>
        </p:nvSpPr>
        <p:spPr>
          <a:xfrm>
            <a:off x="4477512" y="4097779"/>
            <a:ext cx="30358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Waiter</a:t>
            </a:r>
            <a:endParaRPr lang="en-PH" sz="2000" dirty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242ABD-33FE-E553-0DFD-1A9CC4A67091}"/>
              </a:ext>
            </a:extLst>
          </p:cNvPr>
          <p:cNvSpPr txBox="1"/>
          <p:nvPr/>
        </p:nvSpPr>
        <p:spPr>
          <a:xfrm>
            <a:off x="7796784" y="4097779"/>
            <a:ext cx="30358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Chef</a:t>
            </a:r>
            <a:endParaRPr lang="en-PH" sz="2000" dirty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32414F-043F-37F1-EEDB-B1223D18B46A}"/>
              </a:ext>
            </a:extLst>
          </p:cNvPr>
          <p:cNvSpPr txBox="1"/>
          <p:nvPr/>
        </p:nvSpPr>
        <p:spPr>
          <a:xfrm>
            <a:off x="1139952" y="5046758"/>
            <a:ext cx="30358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DF5BB6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FRONT-END</a:t>
            </a:r>
          </a:p>
          <a:p>
            <a:pPr algn="ctr"/>
            <a:r>
              <a:rPr lang="en-US" sz="2000" dirty="0">
                <a:solidFill>
                  <a:srgbClr val="DF5BB6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(APPLICATION)</a:t>
            </a:r>
            <a:endParaRPr lang="en-PH" sz="2000" dirty="0">
              <a:solidFill>
                <a:srgbClr val="DF5BB6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0F88ED1-8A35-F278-90F7-92FCDA901FC0}"/>
              </a:ext>
            </a:extLst>
          </p:cNvPr>
          <p:cNvSpPr txBox="1"/>
          <p:nvPr/>
        </p:nvSpPr>
        <p:spPr>
          <a:xfrm>
            <a:off x="4474464" y="5061998"/>
            <a:ext cx="30358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DF5BB6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API</a:t>
            </a:r>
          </a:p>
          <a:p>
            <a:pPr algn="ctr"/>
            <a:r>
              <a:rPr lang="en-US" sz="2000" dirty="0">
                <a:solidFill>
                  <a:srgbClr val="DF5BB6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(ENDPOINTS)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B2F51F7-8EAD-2A5E-63B8-00B8C27A0B38}"/>
              </a:ext>
            </a:extLst>
          </p:cNvPr>
          <p:cNvSpPr txBox="1"/>
          <p:nvPr/>
        </p:nvSpPr>
        <p:spPr>
          <a:xfrm>
            <a:off x="7836408" y="5086382"/>
            <a:ext cx="30358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DF5BB6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BACK-END</a:t>
            </a:r>
          </a:p>
          <a:p>
            <a:pPr algn="ctr"/>
            <a:r>
              <a:rPr lang="en-US" sz="2000" dirty="0">
                <a:solidFill>
                  <a:srgbClr val="DF5BB6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(SERVER/DATABASE)</a:t>
            </a:r>
          </a:p>
        </p:txBody>
      </p:sp>
    </p:spTree>
    <p:extLst>
      <p:ext uri="{BB962C8B-B14F-4D97-AF65-F5344CB8AC3E}">
        <p14:creationId xmlns:p14="http://schemas.microsoft.com/office/powerpoint/2010/main" val="58558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2" grpId="0"/>
      <p:bldP spid="13" grpId="0"/>
      <p:bldP spid="14" grpId="0"/>
      <p:bldP spid="1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F430173-5C21-3B92-7BDA-8A3681FDA6C8}"/>
              </a:ext>
            </a:extLst>
          </p:cNvPr>
          <p:cNvSpPr/>
          <p:nvPr/>
        </p:nvSpPr>
        <p:spPr>
          <a:xfrm>
            <a:off x="0" y="485775"/>
            <a:ext cx="8039100" cy="1314450"/>
          </a:xfrm>
          <a:prstGeom prst="rect">
            <a:avLst/>
          </a:prstGeom>
          <a:solidFill>
            <a:srgbClr val="EC9C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5F81FE-4E91-3C23-B1A7-F03C2460F283}"/>
              </a:ext>
            </a:extLst>
          </p:cNvPr>
          <p:cNvSpPr txBox="1"/>
          <p:nvPr/>
        </p:nvSpPr>
        <p:spPr>
          <a:xfrm>
            <a:off x="92869" y="6558290"/>
            <a:ext cx="7586662" cy="26161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raphik Light" panose="020B0403030202060203" pitchFamily="34" charset="0"/>
              </a:rPr>
              <a:t>Copyright © 2020 Exceed Philippines. All rights reserved</a:t>
            </a:r>
            <a:endParaRPr lang="en-PH" sz="1100" b="1" dirty="0">
              <a:solidFill>
                <a:schemeClr val="tx1">
                  <a:lumMod val="75000"/>
                  <a:lumOff val="25000"/>
                </a:schemeClr>
              </a:solidFill>
              <a:latin typeface="Graphik Light" panose="020B040303020206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97E4F1-0410-0688-8D20-EAF8CC2FCEDF}"/>
              </a:ext>
            </a:extLst>
          </p:cNvPr>
          <p:cNvSpPr txBox="1"/>
          <p:nvPr/>
        </p:nvSpPr>
        <p:spPr>
          <a:xfrm>
            <a:off x="942974" y="2130594"/>
            <a:ext cx="1044892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rgbClr val="DF5BB6"/>
                </a:solidFill>
                <a:latin typeface="Graphik Bold" panose="020B0803030202060203" pitchFamily="34" charset="0"/>
              </a:rPr>
              <a:t>WEB SCRAPING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2">
                    <a:lumMod val="50000"/>
                  </a:schemeClr>
                </a:solidFill>
                <a:latin typeface="Graphik Bold" panose="020B0803030202060203" pitchFamily="34" charset="0"/>
              </a:rPr>
              <a:t>HTML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2">
                    <a:lumMod val="50000"/>
                  </a:schemeClr>
                </a:solidFill>
                <a:latin typeface="Graphik Bold" panose="020B0803030202060203" pitchFamily="34" charset="0"/>
              </a:rPr>
              <a:t>APPLICATION PROGRAMMING INTERFACE (API)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CCE67F-D9AD-096F-9FCA-EF4947676E9F}"/>
              </a:ext>
            </a:extLst>
          </p:cNvPr>
          <p:cNvSpPr txBox="1"/>
          <p:nvPr/>
        </p:nvSpPr>
        <p:spPr>
          <a:xfrm>
            <a:off x="914401" y="716429"/>
            <a:ext cx="71056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raphik Bold" panose="020B0803030202060203" pitchFamily="34" charset="0"/>
              </a:rPr>
              <a:t>SESSION 7 OUTLINE</a:t>
            </a:r>
            <a:endParaRPr lang="en-PH" sz="4800" b="1" dirty="0">
              <a:solidFill>
                <a:schemeClr val="tx1">
                  <a:lumMod val="75000"/>
                  <a:lumOff val="25000"/>
                </a:schemeClr>
              </a:solidFill>
              <a:latin typeface="Graphik Bold" panose="020B080303020206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85223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EA113D7-ACBF-B98A-E212-2AE84A148144}"/>
              </a:ext>
            </a:extLst>
          </p:cNvPr>
          <p:cNvSpPr/>
          <p:nvPr/>
        </p:nvSpPr>
        <p:spPr>
          <a:xfrm>
            <a:off x="0" y="0"/>
            <a:ext cx="12192000" cy="1657350"/>
          </a:xfrm>
          <a:prstGeom prst="rect">
            <a:avLst/>
          </a:prstGeom>
          <a:solidFill>
            <a:srgbClr val="EC9C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C6B2B5-69F7-6D64-3448-8BF248F7E0D8}"/>
              </a:ext>
            </a:extLst>
          </p:cNvPr>
          <p:cNvSpPr txBox="1"/>
          <p:nvPr/>
        </p:nvSpPr>
        <p:spPr>
          <a:xfrm>
            <a:off x="92869" y="6558290"/>
            <a:ext cx="7586662" cy="26161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raphik Light" panose="020B0403030202060203" pitchFamily="34" charset="0"/>
              </a:rPr>
              <a:t>Copyright © 2020 Exceed Philippines. All rights reserved</a:t>
            </a:r>
            <a:endParaRPr lang="en-PH" sz="1100" b="1" dirty="0">
              <a:solidFill>
                <a:schemeClr val="tx1">
                  <a:lumMod val="75000"/>
                  <a:lumOff val="25000"/>
                </a:schemeClr>
              </a:solidFill>
              <a:latin typeface="Graphik Light" panose="020B040303020206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C19E8A-EEB7-47B9-24C7-7BF9040D9186}"/>
              </a:ext>
            </a:extLst>
          </p:cNvPr>
          <p:cNvSpPr txBox="1"/>
          <p:nvPr/>
        </p:nvSpPr>
        <p:spPr>
          <a:xfrm>
            <a:off x="942974" y="2016294"/>
            <a:ext cx="1044892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raphik Medium" panose="020B0603030202060203" pitchFamily="34" charset="0"/>
              </a:rPr>
              <a:t>Web scraping is the process of using bots to extract content and data from a website. </a:t>
            </a:r>
          </a:p>
          <a:p>
            <a:endParaRPr lang="en-US" sz="3600" b="1" dirty="0">
              <a:solidFill>
                <a:schemeClr val="tx1">
                  <a:lumMod val="75000"/>
                  <a:lumOff val="25000"/>
                </a:schemeClr>
              </a:solidFill>
              <a:latin typeface="Graphik Medium" panose="020B0603030202060203" pitchFamily="34" charset="0"/>
            </a:endParaRPr>
          </a:p>
          <a:p>
            <a:r>
              <a:rPr 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raphik Medium" panose="020B0603030202060203" pitchFamily="34" charset="0"/>
              </a:rPr>
              <a:t>It extracts underlying HTML code and, with it, data stored in a database. The scraper can then replicate entire website content elsewhere.</a:t>
            </a:r>
            <a:endParaRPr lang="en-PH" sz="3600" b="1" dirty="0">
              <a:solidFill>
                <a:schemeClr val="tx1">
                  <a:lumMod val="75000"/>
                  <a:lumOff val="25000"/>
                </a:schemeClr>
              </a:solidFill>
              <a:latin typeface="Graphik Medium" panose="020B06030302020602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5C651A-94B6-8090-FA4D-741742B7FD26}"/>
              </a:ext>
            </a:extLst>
          </p:cNvPr>
          <p:cNvSpPr txBox="1"/>
          <p:nvPr/>
        </p:nvSpPr>
        <p:spPr>
          <a:xfrm>
            <a:off x="5800724" y="6426369"/>
            <a:ext cx="57054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Graphik Light" panose="020B0403030202060203" pitchFamily="34" charset="0"/>
              </a:rPr>
              <a:t>https://www.imperva.com/</a:t>
            </a:r>
            <a:endParaRPr lang="en-PH" sz="1600" b="1" i="1" dirty="0">
              <a:solidFill>
                <a:schemeClr val="tx1">
                  <a:lumMod val="75000"/>
                  <a:lumOff val="25000"/>
                </a:schemeClr>
              </a:solidFill>
              <a:latin typeface="Graphik Light" panose="020B0403030202060203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58022FA-56AF-D056-D9B7-DD4881D85B35}"/>
              </a:ext>
            </a:extLst>
          </p:cNvPr>
          <p:cNvSpPr txBox="1"/>
          <p:nvPr/>
        </p:nvSpPr>
        <p:spPr>
          <a:xfrm>
            <a:off x="1933208" y="408517"/>
            <a:ext cx="83865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raphik Bold" panose="020B0803030202060203" pitchFamily="34" charset="0"/>
              </a:rPr>
              <a:t>WEB SCRAPING</a:t>
            </a:r>
            <a:endParaRPr lang="en-PH" sz="4800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Graphik Bold" panose="020B080303020206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9033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EA113D7-ACBF-B98A-E212-2AE84A148144}"/>
              </a:ext>
            </a:extLst>
          </p:cNvPr>
          <p:cNvSpPr/>
          <p:nvPr/>
        </p:nvSpPr>
        <p:spPr>
          <a:xfrm>
            <a:off x="0" y="0"/>
            <a:ext cx="12192000" cy="1657350"/>
          </a:xfrm>
          <a:prstGeom prst="rect">
            <a:avLst/>
          </a:prstGeom>
          <a:solidFill>
            <a:srgbClr val="EC9C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C6B2B5-69F7-6D64-3448-8BF248F7E0D8}"/>
              </a:ext>
            </a:extLst>
          </p:cNvPr>
          <p:cNvSpPr txBox="1"/>
          <p:nvPr/>
        </p:nvSpPr>
        <p:spPr>
          <a:xfrm>
            <a:off x="92869" y="6558290"/>
            <a:ext cx="7586662" cy="26161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raphik Light" panose="020B0403030202060203" pitchFamily="34" charset="0"/>
              </a:rPr>
              <a:t>Copyright © 2020 Exceed Philippines. All rights reserved</a:t>
            </a:r>
            <a:endParaRPr lang="en-PH" sz="1100" b="1" dirty="0">
              <a:solidFill>
                <a:schemeClr val="tx1">
                  <a:lumMod val="75000"/>
                  <a:lumOff val="25000"/>
                </a:schemeClr>
              </a:solidFill>
              <a:latin typeface="Graphik Light" panose="020B040303020206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C19E8A-EEB7-47B9-24C7-7BF9040D9186}"/>
              </a:ext>
            </a:extLst>
          </p:cNvPr>
          <p:cNvSpPr txBox="1"/>
          <p:nvPr/>
        </p:nvSpPr>
        <p:spPr>
          <a:xfrm>
            <a:off x="942974" y="2016294"/>
            <a:ext cx="1044892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raphik Medium" panose="020B0603030202060203" pitchFamily="34" charset="0"/>
              </a:rPr>
              <a:t>Web scraping is the process of using bots to extract content and data from a website. </a:t>
            </a:r>
          </a:p>
          <a:p>
            <a:endParaRPr lang="en-US" sz="3600" b="1" dirty="0">
              <a:solidFill>
                <a:schemeClr val="tx1">
                  <a:lumMod val="75000"/>
                  <a:lumOff val="25000"/>
                </a:schemeClr>
              </a:solidFill>
              <a:latin typeface="Graphik Medium" panose="020B0603030202060203" pitchFamily="34" charset="0"/>
            </a:endParaRPr>
          </a:p>
          <a:p>
            <a:r>
              <a:rPr 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raphik Medium" panose="020B0603030202060203" pitchFamily="34" charset="0"/>
              </a:rPr>
              <a:t>It </a:t>
            </a:r>
            <a:r>
              <a:rPr lang="en-US" sz="3600" b="1" dirty="0">
                <a:solidFill>
                  <a:srgbClr val="DF5BB6"/>
                </a:solidFill>
                <a:latin typeface="Graphik Medium" panose="020B0603030202060203" pitchFamily="34" charset="0"/>
              </a:rPr>
              <a:t>extracts underlying HTML code </a:t>
            </a:r>
            <a:r>
              <a:rPr 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raphik Medium" panose="020B0603030202060203" pitchFamily="34" charset="0"/>
              </a:rPr>
              <a:t>and, with it, data stored in a database. The scraper can then </a:t>
            </a:r>
            <a:r>
              <a:rPr lang="en-US" sz="3600" b="1" dirty="0">
                <a:solidFill>
                  <a:srgbClr val="DF5BB6"/>
                </a:solidFill>
                <a:latin typeface="Graphik Medium" panose="020B0603030202060203" pitchFamily="34" charset="0"/>
              </a:rPr>
              <a:t>replicate entire website content </a:t>
            </a:r>
            <a:r>
              <a:rPr 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raphik Medium" panose="020B0603030202060203" pitchFamily="34" charset="0"/>
              </a:rPr>
              <a:t>elsewhere.</a:t>
            </a:r>
            <a:endParaRPr lang="en-PH" sz="3600" b="1" dirty="0">
              <a:solidFill>
                <a:schemeClr val="tx1">
                  <a:lumMod val="75000"/>
                  <a:lumOff val="25000"/>
                </a:schemeClr>
              </a:solidFill>
              <a:latin typeface="Graphik Medium" panose="020B06030302020602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5C651A-94B6-8090-FA4D-741742B7FD26}"/>
              </a:ext>
            </a:extLst>
          </p:cNvPr>
          <p:cNvSpPr txBox="1"/>
          <p:nvPr/>
        </p:nvSpPr>
        <p:spPr>
          <a:xfrm>
            <a:off x="5800724" y="6426369"/>
            <a:ext cx="57054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Graphik Light" panose="020B0403030202060203" pitchFamily="34" charset="0"/>
              </a:rPr>
              <a:t>https://www.imperva.com/</a:t>
            </a:r>
            <a:endParaRPr lang="en-PH" sz="1600" b="1" i="1" dirty="0">
              <a:solidFill>
                <a:schemeClr val="tx1">
                  <a:lumMod val="75000"/>
                  <a:lumOff val="25000"/>
                </a:schemeClr>
              </a:solidFill>
              <a:latin typeface="Graphik Light" panose="020B0403030202060203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58022FA-56AF-D056-D9B7-DD4881D85B35}"/>
              </a:ext>
            </a:extLst>
          </p:cNvPr>
          <p:cNvSpPr txBox="1"/>
          <p:nvPr/>
        </p:nvSpPr>
        <p:spPr>
          <a:xfrm>
            <a:off x="1933208" y="408517"/>
            <a:ext cx="83865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raphik Bold" panose="020B0803030202060203" pitchFamily="34" charset="0"/>
              </a:rPr>
              <a:t>WEB SCRAPING</a:t>
            </a:r>
            <a:endParaRPr lang="en-PH" sz="4800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Graphik Bold" panose="020B080303020206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89365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EA113D7-ACBF-B98A-E212-2AE84A148144}"/>
              </a:ext>
            </a:extLst>
          </p:cNvPr>
          <p:cNvSpPr/>
          <p:nvPr/>
        </p:nvSpPr>
        <p:spPr>
          <a:xfrm>
            <a:off x="0" y="0"/>
            <a:ext cx="12192000" cy="1657350"/>
          </a:xfrm>
          <a:prstGeom prst="rect">
            <a:avLst/>
          </a:prstGeom>
          <a:solidFill>
            <a:srgbClr val="EC9C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C6B2B5-69F7-6D64-3448-8BF248F7E0D8}"/>
              </a:ext>
            </a:extLst>
          </p:cNvPr>
          <p:cNvSpPr txBox="1"/>
          <p:nvPr/>
        </p:nvSpPr>
        <p:spPr>
          <a:xfrm>
            <a:off x="92869" y="6558290"/>
            <a:ext cx="7586662" cy="26161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raphik Light" panose="020B0403030202060203" pitchFamily="34" charset="0"/>
              </a:rPr>
              <a:t>Copyright © 2020 Exceed Philippines. All rights reserved</a:t>
            </a:r>
            <a:endParaRPr lang="en-PH" sz="1100" b="1" dirty="0">
              <a:solidFill>
                <a:schemeClr val="tx1">
                  <a:lumMod val="75000"/>
                  <a:lumOff val="25000"/>
                </a:schemeClr>
              </a:solidFill>
              <a:latin typeface="Graphik Light" panose="020B04030302020602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5C651A-94B6-8090-FA4D-741742B7FD26}"/>
              </a:ext>
            </a:extLst>
          </p:cNvPr>
          <p:cNvSpPr txBox="1"/>
          <p:nvPr/>
        </p:nvSpPr>
        <p:spPr>
          <a:xfrm>
            <a:off x="5800724" y="6426369"/>
            <a:ext cx="57054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Graphik Light" panose="020B0403030202060203" pitchFamily="34" charset="0"/>
              </a:rPr>
              <a:t>Google Images: “Web Scraping”</a:t>
            </a:r>
            <a:endParaRPr lang="en-PH" sz="1600" b="1" i="1" dirty="0">
              <a:solidFill>
                <a:schemeClr val="tx1">
                  <a:lumMod val="75000"/>
                  <a:lumOff val="25000"/>
                </a:schemeClr>
              </a:solidFill>
              <a:latin typeface="Graphik Light" panose="020B0403030202060203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58022FA-56AF-D056-D9B7-DD4881D85B35}"/>
              </a:ext>
            </a:extLst>
          </p:cNvPr>
          <p:cNvSpPr txBox="1"/>
          <p:nvPr/>
        </p:nvSpPr>
        <p:spPr>
          <a:xfrm>
            <a:off x="1933208" y="408517"/>
            <a:ext cx="83865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raphik Bold" panose="020B0803030202060203" pitchFamily="34" charset="0"/>
              </a:rPr>
              <a:t>WEB SCRAPING</a:t>
            </a:r>
            <a:endParaRPr lang="en-PH" sz="4800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Graphik Bold" panose="020B0803030202060203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3C7A9FF-039C-1D9A-EFA8-63B43E8D08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3607" y="1871663"/>
            <a:ext cx="7824787" cy="4098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02635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F430173-5C21-3B92-7BDA-8A3681FDA6C8}"/>
              </a:ext>
            </a:extLst>
          </p:cNvPr>
          <p:cNvSpPr/>
          <p:nvPr/>
        </p:nvSpPr>
        <p:spPr>
          <a:xfrm>
            <a:off x="0" y="485775"/>
            <a:ext cx="8039100" cy="1314450"/>
          </a:xfrm>
          <a:prstGeom prst="rect">
            <a:avLst/>
          </a:prstGeom>
          <a:solidFill>
            <a:srgbClr val="EC9C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5F81FE-4E91-3C23-B1A7-F03C2460F283}"/>
              </a:ext>
            </a:extLst>
          </p:cNvPr>
          <p:cNvSpPr txBox="1"/>
          <p:nvPr/>
        </p:nvSpPr>
        <p:spPr>
          <a:xfrm>
            <a:off x="92869" y="6558290"/>
            <a:ext cx="7586662" cy="26161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raphik Light" panose="020B0403030202060203" pitchFamily="34" charset="0"/>
              </a:rPr>
              <a:t>Copyright © 2020 Exceed Philippines. All rights reserved</a:t>
            </a:r>
            <a:endParaRPr lang="en-PH" sz="1100" b="1" dirty="0">
              <a:solidFill>
                <a:schemeClr val="tx1">
                  <a:lumMod val="75000"/>
                  <a:lumOff val="25000"/>
                </a:schemeClr>
              </a:solidFill>
              <a:latin typeface="Graphik Light" panose="020B040303020206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97E4F1-0410-0688-8D20-EAF8CC2FCEDF}"/>
              </a:ext>
            </a:extLst>
          </p:cNvPr>
          <p:cNvSpPr txBox="1"/>
          <p:nvPr/>
        </p:nvSpPr>
        <p:spPr>
          <a:xfrm>
            <a:off x="942974" y="2130594"/>
            <a:ext cx="1044892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2">
                    <a:lumMod val="50000"/>
                  </a:schemeClr>
                </a:solidFill>
                <a:latin typeface="Graphik Bold" panose="020B0803030202060203" pitchFamily="34" charset="0"/>
              </a:rPr>
              <a:t>WEB SCRAPING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rgbClr val="DF5BB6"/>
                </a:solidFill>
                <a:latin typeface="Graphik Bold" panose="020B0803030202060203" pitchFamily="34" charset="0"/>
              </a:rPr>
              <a:t>HTML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2">
                    <a:lumMod val="50000"/>
                  </a:schemeClr>
                </a:solidFill>
                <a:latin typeface="Graphik Bold" panose="020B0803030202060203" pitchFamily="34" charset="0"/>
              </a:rPr>
              <a:t>APPLICATION PROGRAMMING INTERFACE (API)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CCE67F-D9AD-096F-9FCA-EF4947676E9F}"/>
              </a:ext>
            </a:extLst>
          </p:cNvPr>
          <p:cNvSpPr txBox="1"/>
          <p:nvPr/>
        </p:nvSpPr>
        <p:spPr>
          <a:xfrm>
            <a:off x="914401" y="716429"/>
            <a:ext cx="71056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raphik Bold" panose="020B0803030202060203" pitchFamily="34" charset="0"/>
              </a:rPr>
              <a:t>SESSION 7 OUTLINE</a:t>
            </a:r>
            <a:endParaRPr lang="en-PH" sz="4800" b="1" dirty="0">
              <a:solidFill>
                <a:schemeClr val="tx1">
                  <a:lumMod val="75000"/>
                  <a:lumOff val="25000"/>
                </a:schemeClr>
              </a:solidFill>
              <a:latin typeface="Graphik Bold" panose="020B080303020206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32170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9F01188-B500-E009-D841-C2E8284E47BE}"/>
              </a:ext>
            </a:extLst>
          </p:cNvPr>
          <p:cNvSpPr/>
          <p:nvPr/>
        </p:nvSpPr>
        <p:spPr>
          <a:xfrm>
            <a:off x="0" y="0"/>
            <a:ext cx="12192000" cy="1657350"/>
          </a:xfrm>
          <a:prstGeom prst="rect">
            <a:avLst/>
          </a:prstGeom>
          <a:solidFill>
            <a:srgbClr val="EC9C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1F2767-0B2A-F4BE-FAF1-D7269FECF7FF}"/>
              </a:ext>
            </a:extLst>
          </p:cNvPr>
          <p:cNvSpPr txBox="1"/>
          <p:nvPr/>
        </p:nvSpPr>
        <p:spPr>
          <a:xfrm>
            <a:off x="1933208" y="408517"/>
            <a:ext cx="83865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raphik Bold" panose="020B0803030202060203" pitchFamily="34" charset="0"/>
              </a:rPr>
              <a:t>HTML</a:t>
            </a:r>
            <a:endParaRPr lang="en-PH" sz="4800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Graphik Bold" panose="020B080303020206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CCF3C0-86CA-72CA-0E21-A942BB02EF59}"/>
              </a:ext>
            </a:extLst>
          </p:cNvPr>
          <p:cNvSpPr txBox="1"/>
          <p:nvPr/>
        </p:nvSpPr>
        <p:spPr>
          <a:xfrm>
            <a:off x="92869" y="6558290"/>
            <a:ext cx="7586662" cy="26161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raphik Light" panose="020B0403030202060203" pitchFamily="34" charset="0"/>
              </a:rPr>
              <a:t>Copyright © 2020 Exceed Philippines. All rights reserved</a:t>
            </a:r>
            <a:endParaRPr lang="en-PH" sz="1100" b="1" dirty="0">
              <a:solidFill>
                <a:schemeClr val="tx1">
                  <a:lumMod val="75000"/>
                  <a:lumOff val="25000"/>
                </a:schemeClr>
              </a:solidFill>
              <a:latin typeface="Graphik Light" panose="020B04030302020602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8A44EBD-3997-C8BB-81E7-73CAA327FBBD}"/>
              </a:ext>
            </a:extLst>
          </p:cNvPr>
          <p:cNvSpPr txBox="1"/>
          <p:nvPr/>
        </p:nvSpPr>
        <p:spPr>
          <a:xfrm>
            <a:off x="5800724" y="6426369"/>
            <a:ext cx="57054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Graphik Light" panose="020B0403030202060203" pitchFamily="34" charset="0"/>
              </a:rPr>
              <a:t>https://www.w3schools.com/html/</a:t>
            </a:r>
            <a:endParaRPr lang="en-PH" sz="1600" b="1" i="1" dirty="0">
              <a:solidFill>
                <a:schemeClr val="tx1">
                  <a:lumMod val="75000"/>
                  <a:lumOff val="25000"/>
                </a:schemeClr>
              </a:solidFill>
              <a:latin typeface="Graphik Light" panose="020B0403030202060203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7A1D576-2A42-86F3-8E80-3C3C5AAF815D}"/>
              </a:ext>
            </a:extLst>
          </p:cNvPr>
          <p:cNvSpPr txBox="1"/>
          <p:nvPr/>
        </p:nvSpPr>
        <p:spPr>
          <a:xfrm>
            <a:off x="942974" y="2016294"/>
            <a:ext cx="1044892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raphik Medium" panose="020B0603030202060203" pitchFamily="34" charset="0"/>
              </a:rPr>
              <a:t>HTML is the standard markup language for Web pages.</a:t>
            </a:r>
          </a:p>
          <a:p>
            <a:endParaRPr lang="en-US" sz="3600" b="1" dirty="0">
              <a:solidFill>
                <a:schemeClr val="tx1">
                  <a:lumMod val="75000"/>
                  <a:lumOff val="25000"/>
                </a:schemeClr>
              </a:solidFill>
              <a:latin typeface="Graphik Medium" panose="020B0603030202060203" pitchFamily="34" charset="0"/>
            </a:endParaRPr>
          </a:p>
          <a:p>
            <a:r>
              <a:rPr 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raphik Medium" panose="020B0603030202060203" pitchFamily="34" charset="0"/>
              </a:rPr>
              <a:t>With HTML you can create your own Website.</a:t>
            </a:r>
            <a:endParaRPr lang="en-PH" sz="3600" b="1" dirty="0">
              <a:solidFill>
                <a:schemeClr val="tx1">
                  <a:lumMod val="75000"/>
                  <a:lumOff val="25000"/>
                </a:schemeClr>
              </a:solidFill>
              <a:latin typeface="Graphik Medium" panose="020B060303020206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87250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9F01188-B500-E009-D841-C2E8284E47BE}"/>
              </a:ext>
            </a:extLst>
          </p:cNvPr>
          <p:cNvSpPr/>
          <p:nvPr/>
        </p:nvSpPr>
        <p:spPr>
          <a:xfrm>
            <a:off x="0" y="0"/>
            <a:ext cx="12192000" cy="1657350"/>
          </a:xfrm>
          <a:prstGeom prst="rect">
            <a:avLst/>
          </a:prstGeom>
          <a:solidFill>
            <a:srgbClr val="EC9C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1F2767-0B2A-F4BE-FAF1-D7269FECF7FF}"/>
              </a:ext>
            </a:extLst>
          </p:cNvPr>
          <p:cNvSpPr txBox="1"/>
          <p:nvPr/>
        </p:nvSpPr>
        <p:spPr>
          <a:xfrm>
            <a:off x="1933208" y="408517"/>
            <a:ext cx="83865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raphik Bold" panose="020B0803030202060203" pitchFamily="34" charset="0"/>
              </a:rPr>
              <a:t>HTML</a:t>
            </a:r>
            <a:endParaRPr lang="en-PH" sz="4800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Graphik Bold" panose="020B080303020206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CCF3C0-86CA-72CA-0E21-A942BB02EF59}"/>
              </a:ext>
            </a:extLst>
          </p:cNvPr>
          <p:cNvSpPr txBox="1"/>
          <p:nvPr/>
        </p:nvSpPr>
        <p:spPr>
          <a:xfrm>
            <a:off x="92869" y="6558290"/>
            <a:ext cx="7586662" cy="26161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raphik Light" panose="020B0403030202060203" pitchFamily="34" charset="0"/>
              </a:rPr>
              <a:t>Copyright © 2020 Exceed Philippines. All rights reserved</a:t>
            </a:r>
            <a:endParaRPr lang="en-PH" sz="1100" b="1" dirty="0">
              <a:solidFill>
                <a:schemeClr val="tx1">
                  <a:lumMod val="75000"/>
                  <a:lumOff val="25000"/>
                </a:schemeClr>
              </a:solidFill>
              <a:latin typeface="Graphik Light" panose="020B04030302020602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8A44EBD-3997-C8BB-81E7-73CAA327FBBD}"/>
              </a:ext>
            </a:extLst>
          </p:cNvPr>
          <p:cNvSpPr txBox="1"/>
          <p:nvPr/>
        </p:nvSpPr>
        <p:spPr>
          <a:xfrm>
            <a:off x="5800724" y="6426369"/>
            <a:ext cx="57054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Graphik Light" panose="020B0403030202060203" pitchFamily="34" charset="0"/>
              </a:rPr>
              <a:t>https://www.w3schools.com/html/</a:t>
            </a:r>
            <a:endParaRPr lang="en-PH" sz="1600" b="1" i="1" dirty="0">
              <a:solidFill>
                <a:schemeClr val="tx1">
                  <a:lumMod val="75000"/>
                  <a:lumOff val="25000"/>
                </a:schemeClr>
              </a:solidFill>
              <a:latin typeface="Graphik Light" panose="020B0403030202060203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7A1D576-2A42-86F3-8E80-3C3C5AAF815D}"/>
              </a:ext>
            </a:extLst>
          </p:cNvPr>
          <p:cNvSpPr txBox="1"/>
          <p:nvPr/>
        </p:nvSpPr>
        <p:spPr>
          <a:xfrm>
            <a:off x="942974" y="2016294"/>
            <a:ext cx="1044892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raphik Medium" panose="020B0603030202060203" pitchFamily="34" charset="0"/>
              </a:rPr>
              <a:t>HTML is the standard </a:t>
            </a:r>
            <a:r>
              <a:rPr lang="en-US" sz="3600" b="1" dirty="0">
                <a:solidFill>
                  <a:srgbClr val="DF5BB6"/>
                </a:solidFill>
                <a:latin typeface="Graphik Medium" panose="020B0603030202060203" pitchFamily="34" charset="0"/>
              </a:rPr>
              <a:t>markup language for Web pages.</a:t>
            </a:r>
          </a:p>
          <a:p>
            <a:endParaRPr lang="en-US" sz="3600" b="1" dirty="0">
              <a:solidFill>
                <a:schemeClr val="tx1">
                  <a:lumMod val="75000"/>
                  <a:lumOff val="25000"/>
                </a:schemeClr>
              </a:solidFill>
              <a:latin typeface="Graphik Medium" panose="020B0603030202060203" pitchFamily="34" charset="0"/>
            </a:endParaRPr>
          </a:p>
          <a:p>
            <a:r>
              <a:rPr 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raphik Medium" panose="020B0603030202060203" pitchFamily="34" charset="0"/>
              </a:rPr>
              <a:t>With HTML you can create your own Website.</a:t>
            </a:r>
            <a:endParaRPr lang="en-PH" sz="3600" b="1" dirty="0">
              <a:solidFill>
                <a:schemeClr val="tx1">
                  <a:lumMod val="75000"/>
                  <a:lumOff val="25000"/>
                </a:schemeClr>
              </a:solidFill>
              <a:latin typeface="Graphik Medium" panose="020B060303020206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6701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817</TotalTime>
  <Words>1338</Words>
  <Application>Microsoft Office PowerPoint</Application>
  <PresentationFormat>Widescreen</PresentationFormat>
  <Paragraphs>174</Paragraphs>
  <Slides>22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2" baseType="lpstr">
      <vt:lpstr>Arial</vt:lpstr>
      <vt:lpstr>Calibri</vt:lpstr>
      <vt:lpstr>Calibri Light</vt:lpstr>
      <vt:lpstr>Consolas</vt:lpstr>
      <vt:lpstr>Graphik Bold</vt:lpstr>
      <vt:lpstr>Graphik Light</vt:lpstr>
      <vt:lpstr>Graphik Medium</vt:lpstr>
      <vt:lpstr>Segoe UI Black</vt:lpstr>
      <vt:lpstr>Verdana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Aries Jayvee Ganzon</dc:creator>
  <cp:lastModifiedBy>Aries Jayvee Ganzon</cp:lastModifiedBy>
  <cp:revision>28</cp:revision>
  <dcterms:created xsi:type="dcterms:W3CDTF">2022-06-18T02:01:59Z</dcterms:created>
  <dcterms:modified xsi:type="dcterms:W3CDTF">2022-09-03T01:07:01Z</dcterms:modified>
</cp:coreProperties>
</file>